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8"/>
  </p:notesMasterIdLst>
  <p:handoutMasterIdLst>
    <p:handoutMasterId r:id="rId19"/>
  </p:handoutMasterIdLst>
  <p:sldIdLst>
    <p:sldId id="256" r:id="rId2"/>
    <p:sldId id="276" r:id="rId3"/>
    <p:sldId id="280" r:id="rId4"/>
    <p:sldId id="279" r:id="rId5"/>
    <p:sldId id="278" r:id="rId6"/>
    <p:sldId id="284" r:id="rId7"/>
    <p:sldId id="289" r:id="rId8"/>
    <p:sldId id="288" r:id="rId9"/>
    <p:sldId id="287" r:id="rId10"/>
    <p:sldId id="292" r:id="rId11"/>
    <p:sldId id="291" r:id="rId12"/>
    <p:sldId id="290" r:id="rId13"/>
    <p:sldId id="281" r:id="rId14"/>
    <p:sldId id="293" r:id="rId15"/>
    <p:sldId id="294" r:id="rId16"/>
    <p:sldId id="282" r:id="rId17"/>
  </p:sldIdLst>
  <p:sldSz cx="9144000" cy="6858000" type="screen4x3"/>
  <p:notesSz cx="6858000" cy="9144000"/>
  <p:defaultTextStyle>
    <a:defPPr>
      <a:defRPr lang="en-US"/>
    </a:defPPr>
    <a:lvl1pPr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charset="0"/>
        <a:ea typeface="+mn-ea"/>
        <a:cs typeface="+mn-cs"/>
      </a:defRPr>
    </a:lvl1pPr>
    <a:lvl2pPr marL="457200"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charset="0"/>
        <a:ea typeface="+mn-ea"/>
        <a:cs typeface="+mn-cs"/>
      </a:defRPr>
    </a:lvl2pPr>
    <a:lvl3pPr marL="914400"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charset="0"/>
        <a:ea typeface="+mn-ea"/>
        <a:cs typeface="+mn-cs"/>
      </a:defRPr>
    </a:lvl3pPr>
    <a:lvl4pPr marL="1371600"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charset="0"/>
        <a:ea typeface="+mn-ea"/>
        <a:cs typeface="+mn-cs"/>
      </a:defRPr>
    </a:lvl4pPr>
    <a:lvl5pPr marL="1828800" algn="l" rtl="0" fontAlgn="base">
      <a:lnSpc>
        <a:spcPct val="90000"/>
      </a:lnSpc>
      <a:spcBef>
        <a:spcPct val="20000"/>
      </a:spcBef>
      <a:spcAft>
        <a:spcPct val="0"/>
      </a:spcAft>
      <a:buClr>
        <a:srgbClr val="2B5A9C"/>
      </a:buClr>
      <a:buSzPct val="60000"/>
      <a:buFont typeface="Times" pitchFamily="18" charset="0"/>
      <a:defRPr sz="2400" i="1" kern="1200">
        <a:solidFill>
          <a:schemeClr val="accent2"/>
        </a:solidFill>
        <a:latin typeface="Arial" charset="0"/>
        <a:ea typeface="+mn-ea"/>
        <a:cs typeface="+mn-cs"/>
      </a:defRPr>
    </a:lvl5pPr>
    <a:lvl6pPr marL="2286000" algn="l" defTabSz="914400" rtl="0" eaLnBrk="1" latinLnBrk="0" hangingPunct="1">
      <a:defRPr sz="2400" i="1" kern="1200">
        <a:solidFill>
          <a:schemeClr val="accent2"/>
        </a:solidFill>
        <a:latin typeface="Arial" charset="0"/>
        <a:ea typeface="+mn-ea"/>
        <a:cs typeface="+mn-cs"/>
      </a:defRPr>
    </a:lvl6pPr>
    <a:lvl7pPr marL="2743200" algn="l" defTabSz="914400" rtl="0" eaLnBrk="1" latinLnBrk="0" hangingPunct="1">
      <a:defRPr sz="2400" i="1" kern="1200">
        <a:solidFill>
          <a:schemeClr val="accent2"/>
        </a:solidFill>
        <a:latin typeface="Arial" charset="0"/>
        <a:ea typeface="+mn-ea"/>
        <a:cs typeface="+mn-cs"/>
      </a:defRPr>
    </a:lvl7pPr>
    <a:lvl8pPr marL="3200400" algn="l" defTabSz="914400" rtl="0" eaLnBrk="1" latinLnBrk="0" hangingPunct="1">
      <a:defRPr sz="2400" i="1" kern="1200">
        <a:solidFill>
          <a:schemeClr val="accent2"/>
        </a:solidFill>
        <a:latin typeface="Arial" charset="0"/>
        <a:ea typeface="+mn-ea"/>
        <a:cs typeface="+mn-cs"/>
      </a:defRPr>
    </a:lvl8pPr>
    <a:lvl9pPr marL="3657600" algn="l" defTabSz="914400" rtl="0" eaLnBrk="1" latinLnBrk="0" hangingPunct="1">
      <a:defRPr sz="2400" i="1" kern="1200">
        <a:solidFill>
          <a:schemeClr val="accent2"/>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ynth" initials="c" lastIdx="2"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9" autoAdjust="0"/>
    <p:restoredTop sz="56610" autoAdjust="0"/>
  </p:normalViewPr>
  <p:slideViewPr>
    <p:cSldViewPr>
      <p:cViewPr>
        <p:scale>
          <a:sx n="100" d="100"/>
          <a:sy n="100" d="100"/>
        </p:scale>
        <p:origin x="-192" y="12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06" y="12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sz="1200" i="0">
                <a:solidFill>
                  <a:schemeClr val="tx1"/>
                </a:solidFill>
              </a:defRPr>
            </a:lvl1pPr>
          </a:lstStyle>
          <a:p>
            <a:pPr>
              <a:defRPr/>
            </a:pPr>
            <a:endParaRPr lang="en-US"/>
          </a:p>
        </p:txBody>
      </p:sp>
      <p:sp>
        <p:nvSpPr>
          <p:cNvPr id="94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i="0">
                <a:solidFill>
                  <a:schemeClr val="tx1"/>
                </a:solidFill>
              </a:defRPr>
            </a:lvl1pPr>
          </a:lstStyle>
          <a:p>
            <a:pPr>
              <a:defRPr/>
            </a:pPr>
            <a:endParaRPr lang="en-US"/>
          </a:p>
        </p:txBody>
      </p:sp>
      <p:sp>
        <p:nvSpPr>
          <p:cNvPr id="94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200" i="0">
                <a:solidFill>
                  <a:schemeClr val="tx1"/>
                </a:solidFill>
              </a:defRPr>
            </a:lvl1pPr>
          </a:lstStyle>
          <a:p>
            <a:pPr>
              <a:defRPr/>
            </a:pPr>
            <a:endParaRPr lang="en-US"/>
          </a:p>
        </p:txBody>
      </p:sp>
      <p:sp>
        <p:nvSpPr>
          <p:cNvPr id="94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i="0">
                <a:solidFill>
                  <a:schemeClr val="tx1"/>
                </a:solidFill>
              </a:defRPr>
            </a:lvl1pPr>
          </a:lstStyle>
          <a:p>
            <a:pPr>
              <a:defRPr/>
            </a:pPr>
            <a:fld id="{09D7CC49-3904-4D64-BC77-999DA66095C4}" type="slidenum">
              <a:rPr lang="en-US"/>
              <a:pPr>
                <a:defRPr/>
              </a:pPr>
              <a:t>‹#›</a:t>
            </a:fld>
            <a:endParaRPr lang="en-US"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sz="1200" i="0">
                <a:solidFill>
                  <a:schemeClr val="tx1"/>
                </a:solidFill>
              </a:defRPr>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i="0">
                <a:solidFill>
                  <a:schemeClr val="tx1"/>
                </a:solidFill>
              </a:defRPr>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85213"/>
            <a:ext cx="5486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000" i="0">
                <a:solidFill>
                  <a:schemeClr val="tx1"/>
                </a:solidFill>
              </a:defRPr>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000" i="0">
                <a:solidFill>
                  <a:schemeClr val="tx1"/>
                </a:solidFill>
              </a:defRPr>
            </a:lvl1pPr>
          </a:lstStyle>
          <a:p>
            <a:pPr>
              <a:defRPr/>
            </a:pPr>
            <a:fld id="{2A62A589-654E-4934-844B-A29DD1E36BD9}" type="slidenum">
              <a:rPr lang="en-US"/>
              <a:pPr>
                <a:defRPr/>
              </a:pPr>
              <a:t>‹#›</a:t>
            </a:fld>
            <a:endParaRPr lang="en-US" dirty="0"/>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ftr" sz="quarter" idx="4"/>
          </p:nvPr>
        </p:nvSpPr>
        <p:spPr>
          <a:noFill/>
        </p:spPr>
        <p:txBody>
          <a:bodyPr/>
          <a:lstStyle/>
          <a:p>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dirty="0" smtClean="0"/>
              <a:t>This presentation is a teacher resource that provides you with step-by-step instructions for setting up a peer-to-peer network between two computers running Windows XP. </a:t>
            </a:r>
          </a:p>
        </p:txBody>
      </p:sp>
      <p:sp>
        <p:nvSpPr>
          <p:cNvPr id="20485" name="Slide Number Placeholder 4"/>
          <p:cNvSpPr>
            <a:spLocks noGrp="1"/>
          </p:cNvSpPr>
          <p:nvPr>
            <p:ph type="sldNum" sz="quarter" idx="5"/>
          </p:nvPr>
        </p:nvSpPr>
        <p:spPr>
          <a:noFill/>
        </p:spPr>
        <p:txBody>
          <a:bodyPr/>
          <a:lstStyle/>
          <a:p>
            <a:fld id="{930B5C31-2C5E-4172-9237-441550A87419}"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r>
              <a:rPr lang="en-US" smtClean="0"/>
              <a:t>The Network Setup Wizard gives you a chance to verify that everything is correct before it sets up the network. If any corrections are needed, click Back.</a:t>
            </a:r>
          </a:p>
        </p:txBody>
      </p:sp>
      <p:sp>
        <p:nvSpPr>
          <p:cNvPr id="29700" name="Slide Number Placeholder 3"/>
          <p:cNvSpPr>
            <a:spLocks noGrp="1"/>
          </p:cNvSpPr>
          <p:nvPr>
            <p:ph type="sldNum" sz="quarter" idx="5"/>
          </p:nvPr>
        </p:nvSpPr>
        <p:spPr>
          <a:noFill/>
        </p:spPr>
        <p:txBody>
          <a:bodyPr/>
          <a:lstStyle/>
          <a:p>
            <a:fld id="{740F1CBB-9891-4292-9B3F-3D83AAFFC448}" type="slidenum">
              <a:rPr lang="en-US" smtClean="0"/>
              <a:pPr/>
              <a:t>10</a:t>
            </a:fld>
            <a:endParaRPr lang="en-US" smtClean="0"/>
          </a:p>
        </p:txBody>
      </p:sp>
      <p:sp>
        <p:nvSpPr>
          <p:cNvPr id="29701" name="Footer Placeholder 4"/>
          <p:cNvSpPr>
            <a:spLocks noGrp="1"/>
          </p:cNvSpPr>
          <p:nvPr>
            <p:ph type="ftr" sz="quarter" idx="4"/>
          </p:nvPr>
        </p:nvSpPr>
        <p:spPr>
          <a:noFill/>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r>
              <a:rPr lang="en-US" smtClean="0"/>
              <a:t>The Network Setup Wizard configures the network while you wait.</a:t>
            </a:r>
          </a:p>
        </p:txBody>
      </p:sp>
      <p:sp>
        <p:nvSpPr>
          <p:cNvPr id="30724" name="Slide Number Placeholder 3"/>
          <p:cNvSpPr>
            <a:spLocks noGrp="1"/>
          </p:cNvSpPr>
          <p:nvPr>
            <p:ph type="sldNum" sz="quarter" idx="5"/>
          </p:nvPr>
        </p:nvSpPr>
        <p:spPr>
          <a:noFill/>
        </p:spPr>
        <p:txBody>
          <a:bodyPr/>
          <a:lstStyle/>
          <a:p>
            <a:fld id="{033864D5-5A8C-4DBD-95A7-81B4117FCDCA}" type="slidenum">
              <a:rPr lang="en-US" smtClean="0"/>
              <a:pPr/>
              <a:t>11</a:t>
            </a:fld>
            <a:endParaRPr lang="en-US" smtClean="0"/>
          </a:p>
        </p:txBody>
      </p:sp>
      <p:sp>
        <p:nvSpPr>
          <p:cNvPr id="30725" name="Footer Placeholder 4"/>
          <p:cNvSpPr>
            <a:spLocks noGrp="1"/>
          </p:cNvSpPr>
          <p:nvPr>
            <p:ph type="ftr" sz="quarter" idx="4"/>
          </p:nvPr>
        </p:nvSpPr>
        <p:spPr>
          <a:noFill/>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r>
              <a:rPr lang="en-US" dirty="0" smtClean="0"/>
              <a:t>If all of the computers on your network are running Windows XP, you can use the Network Setup Wizard to set up the network on each computer, and you don’t need a setup disk. However, if some computers have a different operating system, you may need to create a network setup disk at this stage if you don’t already have a network setup disk.</a:t>
            </a:r>
          </a:p>
          <a:p>
            <a:endParaRPr lang="en-US" dirty="0" smtClean="0"/>
          </a:p>
          <a:p>
            <a:r>
              <a:rPr lang="en-US" dirty="0" smtClean="0"/>
              <a:t>If you are running Windows XP on all systems, or if you have a network setup disk, select “Just finish the wizard” and then restart your computer when prompted.</a:t>
            </a:r>
          </a:p>
          <a:p>
            <a:endParaRPr lang="en-US" dirty="0" smtClean="0"/>
          </a:p>
          <a:p>
            <a:r>
              <a:rPr lang="en-US" dirty="0" smtClean="0"/>
              <a:t>Next, configure the other computers on the network by going through the same procedure as for the first computer.</a:t>
            </a:r>
          </a:p>
        </p:txBody>
      </p:sp>
      <p:sp>
        <p:nvSpPr>
          <p:cNvPr id="31748" name="Slide Number Placeholder 3"/>
          <p:cNvSpPr>
            <a:spLocks noGrp="1"/>
          </p:cNvSpPr>
          <p:nvPr>
            <p:ph type="sldNum" sz="quarter" idx="5"/>
          </p:nvPr>
        </p:nvSpPr>
        <p:spPr>
          <a:noFill/>
        </p:spPr>
        <p:txBody>
          <a:bodyPr/>
          <a:lstStyle/>
          <a:p>
            <a:fld id="{A2611B1C-5CDA-4FFF-A688-C6232924948A}" type="slidenum">
              <a:rPr lang="en-US" smtClean="0"/>
              <a:pPr/>
              <a:t>12</a:t>
            </a:fld>
            <a:endParaRPr lang="en-US" smtClean="0"/>
          </a:p>
        </p:txBody>
      </p:sp>
      <p:sp>
        <p:nvSpPr>
          <p:cNvPr id="31749" name="Footer Placeholder 4"/>
          <p:cNvSpPr>
            <a:spLocks noGrp="1"/>
          </p:cNvSpPr>
          <p:nvPr>
            <p:ph type="ftr" sz="quarter" idx="4"/>
          </p:nvPr>
        </p:nvSpPr>
        <p:spPr>
          <a:noFill/>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ftr" sz="quarter" idx="4"/>
          </p:nvPr>
        </p:nvSpPr>
        <p:spPr>
          <a:noFill/>
        </p:spPr>
        <p:txBody>
          <a:bodyPr/>
          <a:lstStyle/>
          <a:p>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xfrm>
            <a:off x="533400" y="4191000"/>
            <a:ext cx="5791200" cy="4267200"/>
          </a:xfrm>
          <a:noFill/>
          <a:ln/>
        </p:spPr>
        <p:txBody>
          <a:bodyPr/>
          <a:lstStyle/>
          <a:p>
            <a:pPr eaLnBrk="1" hangingPunct="1"/>
            <a:r>
              <a:rPr lang="en-US" dirty="0" smtClean="0"/>
              <a:t>When all of the computers on your network are configured, type </a:t>
            </a:r>
            <a:r>
              <a:rPr lang="en-US" dirty="0" err="1" smtClean="0">
                <a:latin typeface="Courier New" pitchFamily="49" charset="0"/>
                <a:cs typeface="Courier New" pitchFamily="49" charset="0"/>
              </a:rPr>
              <a:t>ipconfig</a:t>
            </a:r>
            <a:r>
              <a:rPr lang="en-US" dirty="0" smtClean="0">
                <a:latin typeface="Courier New" pitchFamily="49" charset="0"/>
                <a:cs typeface="Courier New" pitchFamily="49" charset="0"/>
              </a:rPr>
              <a:t>/all</a:t>
            </a:r>
            <a:r>
              <a:rPr lang="en-US" dirty="0" smtClean="0"/>
              <a:t> to view the configuration of your network. The results should help you to resolve any problems. </a:t>
            </a:r>
          </a:p>
        </p:txBody>
      </p:sp>
      <p:sp>
        <p:nvSpPr>
          <p:cNvPr id="32773" name="Slide Number Placeholder 4"/>
          <p:cNvSpPr>
            <a:spLocks noGrp="1"/>
          </p:cNvSpPr>
          <p:nvPr>
            <p:ph type="sldNum" sz="quarter" idx="5"/>
          </p:nvPr>
        </p:nvSpPr>
        <p:spPr>
          <a:noFill/>
        </p:spPr>
        <p:txBody>
          <a:bodyPr/>
          <a:lstStyle/>
          <a:p>
            <a:fld id="{786B0E0A-3A04-4182-AD3E-066B4704DF26}"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r>
              <a:rPr lang="en-US" smtClean="0"/>
              <a:t>If you are using Windows XP, turn off simple file sharing so that you can control who views which files:</a:t>
            </a:r>
          </a:p>
          <a:p>
            <a:pPr>
              <a:buFontTx/>
              <a:buAutoNum type="arabicPeriod"/>
            </a:pPr>
            <a:r>
              <a:rPr lang="en-US" smtClean="0"/>
              <a:t> From the Start menu, click My Computer.</a:t>
            </a:r>
          </a:p>
          <a:p>
            <a:pPr>
              <a:buFontTx/>
              <a:buAutoNum type="arabicPeriod"/>
            </a:pPr>
            <a:r>
              <a:rPr lang="en-US" smtClean="0"/>
              <a:t> On the Tools menu, click Folder Options. </a:t>
            </a:r>
          </a:p>
          <a:p>
            <a:pPr>
              <a:buFontTx/>
              <a:buAutoNum type="arabicPeriod"/>
            </a:pPr>
            <a:r>
              <a:rPr lang="en-US" smtClean="0"/>
              <a:t> In the dialog box that appears, select the View tab. </a:t>
            </a:r>
          </a:p>
          <a:p>
            <a:pPr>
              <a:buFontTx/>
              <a:buAutoNum type="arabicPeriod"/>
            </a:pPr>
            <a:r>
              <a:rPr lang="en-US" smtClean="0"/>
              <a:t> In the Advanced Settings section, make sure “Use simple file sharing” is </a:t>
            </a:r>
            <a:r>
              <a:rPr lang="en-US" b="1" smtClean="0"/>
              <a:t>not</a:t>
            </a:r>
            <a:r>
              <a:rPr lang="en-US" smtClean="0"/>
              <a:t> selected.</a:t>
            </a:r>
          </a:p>
        </p:txBody>
      </p:sp>
      <p:sp>
        <p:nvSpPr>
          <p:cNvPr id="33796" name="Slide Number Placeholder 3"/>
          <p:cNvSpPr>
            <a:spLocks noGrp="1"/>
          </p:cNvSpPr>
          <p:nvPr>
            <p:ph type="sldNum" sz="quarter" idx="5"/>
          </p:nvPr>
        </p:nvSpPr>
        <p:spPr>
          <a:noFill/>
        </p:spPr>
        <p:txBody>
          <a:bodyPr/>
          <a:lstStyle/>
          <a:p>
            <a:fld id="{8A176F75-4CD0-405E-BAD3-6DE66F0AD401}" type="slidenum">
              <a:rPr lang="en-US" smtClean="0"/>
              <a:pPr/>
              <a:t>14</a:t>
            </a:fld>
            <a:endParaRPr lang="en-US" smtClean="0"/>
          </a:p>
        </p:txBody>
      </p:sp>
      <p:sp>
        <p:nvSpPr>
          <p:cNvPr id="33797" name="Footer Placeholder 4"/>
          <p:cNvSpPr>
            <a:spLocks noGrp="1"/>
          </p:cNvSpPr>
          <p:nvPr>
            <p:ph type="ftr" sz="quarter" idx="4"/>
          </p:nvPr>
        </p:nvSpPr>
        <p:spPr>
          <a:noFill/>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marL="228600" indent="-228600">
              <a:buFontTx/>
              <a:buAutoNum type="arabicPeriod"/>
            </a:pPr>
            <a:r>
              <a:rPr lang="en-US" smtClean="0"/>
              <a:t>To configure file sharing for a folder, right-click the folder and select Properties. </a:t>
            </a:r>
          </a:p>
          <a:p>
            <a:pPr marL="228600" indent="-228600">
              <a:buFontTx/>
              <a:buAutoNum type="arabicPeriod"/>
            </a:pPr>
            <a:r>
              <a:rPr lang="en-US" smtClean="0"/>
              <a:t>In the Properties box that displays, click the Sharing tab.</a:t>
            </a:r>
          </a:p>
          <a:p>
            <a:pPr marL="228600" indent="-228600">
              <a:buFontTx/>
              <a:buAutoNum type="arabicPeriod"/>
            </a:pPr>
            <a:r>
              <a:rPr lang="en-US" smtClean="0"/>
              <a:t>To share files, select the “Share this folder” radio button; then supply a name by which the folder can be recognized on the network. You can also enter a maximum number of users allowed to view the file at once. </a:t>
            </a:r>
          </a:p>
          <a:p>
            <a:pPr marL="228600" indent="-228600">
              <a:buFontTx/>
              <a:buAutoNum type="arabicPeriod"/>
            </a:pPr>
            <a:r>
              <a:rPr lang="en-US" smtClean="0"/>
              <a:t>To set restrictions, select the Permissions tab. In the box that displays, click Add to find users or groups with whom to share files, or click Remove to select a group you do not want to share files with.</a:t>
            </a:r>
          </a:p>
          <a:p>
            <a:pPr marL="228600" indent="-228600">
              <a:buFontTx/>
              <a:buAutoNum type="arabicPeriod"/>
            </a:pPr>
            <a:r>
              <a:rPr lang="en-US" smtClean="0"/>
              <a:t>For each group, you can assign varying levels of permissions. These function as variations on the following:</a:t>
            </a:r>
          </a:p>
          <a:p>
            <a:pPr marL="228600" indent="-228600">
              <a:buFontTx/>
              <a:buChar char="•"/>
            </a:pPr>
            <a:r>
              <a:rPr lang="en-US" b="1" smtClean="0"/>
              <a:t>Read Only</a:t>
            </a:r>
            <a:r>
              <a:rPr lang="en-US" smtClean="0"/>
              <a:t>: You want your friend to read a poem you wrote but not to make any changes to your work.</a:t>
            </a:r>
          </a:p>
          <a:p>
            <a:pPr marL="228600" indent="-228600">
              <a:buFontTx/>
              <a:buChar char="•"/>
            </a:pPr>
            <a:r>
              <a:rPr lang="en-US" b="1" smtClean="0"/>
              <a:t>Write/Change</a:t>
            </a:r>
            <a:r>
              <a:rPr lang="en-US" smtClean="0"/>
              <a:t>: You want a friend to help edit your essay but you don’t want her deleting it.</a:t>
            </a:r>
          </a:p>
          <a:p>
            <a:pPr marL="228600" indent="-228600">
              <a:buFontTx/>
              <a:buChar char="•"/>
            </a:pPr>
            <a:r>
              <a:rPr lang="en-US" b="1" smtClean="0"/>
              <a:t>Full Access</a:t>
            </a:r>
            <a:r>
              <a:rPr lang="en-US" smtClean="0"/>
              <a:t>: Your friend wrote an essay on your laptop computer, so now you want to share it with him and grant him full access to make changes or delete it.</a:t>
            </a:r>
          </a:p>
          <a:p>
            <a:pPr marL="228600" indent="-228600"/>
            <a:endParaRPr lang="en-US" smtClean="0"/>
          </a:p>
          <a:p>
            <a:pPr marL="228600" indent="-228600"/>
            <a:endParaRPr lang="en-US" smtClean="0"/>
          </a:p>
        </p:txBody>
      </p:sp>
      <p:sp>
        <p:nvSpPr>
          <p:cNvPr id="34820" name="Slide Number Placeholder 3"/>
          <p:cNvSpPr>
            <a:spLocks noGrp="1"/>
          </p:cNvSpPr>
          <p:nvPr>
            <p:ph type="sldNum" sz="quarter" idx="5"/>
          </p:nvPr>
        </p:nvSpPr>
        <p:spPr>
          <a:noFill/>
        </p:spPr>
        <p:txBody>
          <a:bodyPr/>
          <a:lstStyle/>
          <a:p>
            <a:fld id="{99AF0E75-470B-4B75-96F1-A6694216239D}" type="slidenum">
              <a:rPr lang="en-US" smtClean="0"/>
              <a:pPr/>
              <a:t>15</a:t>
            </a:fld>
            <a:endParaRPr lang="en-US" smtClean="0"/>
          </a:p>
        </p:txBody>
      </p:sp>
      <p:sp>
        <p:nvSpPr>
          <p:cNvPr id="34821" name="Footer Placeholder 4"/>
          <p:cNvSpPr>
            <a:spLocks noGrp="1"/>
          </p:cNvSpPr>
          <p:nvPr>
            <p:ph type="ftr" sz="quarter" idx="4"/>
          </p:nvPr>
        </p:nvSpPr>
        <p:spPr>
          <a:noFill/>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a:spLocks noGrp="1" noChangeArrowheads="1"/>
          </p:cNvSpPr>
          <p:nvPr>
            <p:ph type="ftr" sz="quarter" idx="4"/>
          </p:nvPr>
        </p:nvSpPr>
        <p:spPr>
          <a:noFill/>
        </p:spPr>
        <p:txBody>
          <a:bodyPr/>
          <a:lstStyle/>
          <a:p>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xfrm>
            <a:off x="533400" y="4191000"/>
            <a:ext cx="5791200" cy="4267200"/>
          </a:xfrm>
          <a:noFill/>
          <a:ln/>
        </p:spPr>
        <p:txBody>
          <a:bodyPr/>
          <a:lstStyle/>
          <a:p>
            <a:pPr eaLnBrk="1" hangingPunct="1">
              <a:lnSpc>
                <a:spcPct val="90000"/>
              </a:lnSpc>
            </a:pPr>
            <a:r>
              <a:rPr lang="en-US" smtClean="0"/>
              <a:t>From My Network Places, click the Shared Docs folder to access shared files.</a:t>
            </a:r>
          </a:p>
        </p:txBody>
      </p:sp>
      <p:sp>
        <p:nvSpPr>
          <p:cNvPr id="35845" name="Slide Number Placeholder 4"/>
          <p:cNvSpPr>
            <a:spLocks noGrp="1"/>
          </p:cNvSpPr>
          <p:nvPr>
            <p:ph type="sldNum" sz="quarter" idx="5"/>
          </p:nvPr>
        </p:nvSpPr>
        <p:spPr>
          <a:noFill/>
        </p:spPr>
        <p:txBody>
          <a:bodyPr/>
          <a:lstStyle/>
          <a:p>
            <a:fld id="{3C41342C-408E-4F92-A24D-19ACD62F1653}" type="slidenum">
              <a:rPr lang="en-US" smtClean="0"/>
              <a:pPr/>
              <a:t>16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ftr" sz="quarter" idx="4"/>
          </p:nvPr>
        </p:nvSpPr>
        <p:spPr>
          <a:noFill/>
        </p:spPr>
        <p:txBody>
          <a:bodyPr/>
          <a:lstStyle/>
          <a:p>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533400" y="4191000"/>
            <a:ext cx="5791200" cy="4267200"/>
          </a:xfrm>
          <a:noFill/>
          <a:ln/>
        </p:spPr>
        <p:txBody>
          <a:bodyPr/>
          <a:lstStyle/>
          <a:p>
            <a:pPr eaLnBrk="1" hangingPunct="1"/>
            <a:r>
              <a:rPr lang="en-US" smtClean="0"/>
              <a:t>To set up the hardware connection for a peer-to-peer network, run UTP or thinnet cable from one computer to the other. No router is needed. If you are connecting more than two computers, you will need a T-connector or a hub. </a:t>
            </a:r>
          </a:p>
          <a:p>
            <a:pPr eaLnBrk="1" hangingPunct="1"/>
            <a:r>
              <a:rPr lang="en-US" smtClean="0"/>
              <a:t>When the connection is working, both computers will display a green light next to the cable connection, as indicated in the pictures.</a:t>
            </a:r>
          </a:p>
          <a:p>
            <a:pPr eaLnBrk="1" hangingPunct="1"/>
            <a:r>
              <a:rPr lang="en-US" smtClean="0"/>
              <a:t>In this example, a laptop is connected to a desktop using a UTP cable. Both computers have Windows XP operating systems. To establish your peer-to-peer network, you will need to go through the entire setup process on both computers. You can go through the entire process outlined in this presentation for one computer, and then for the other computer.</a:t>
            </a:r>
          </a:p>
          <a:p>
            <a:pPr eaLnBrk="1" hangingPunct="1"/>
            <a:endParaRPr lang="en-US" smtClean="0"/>
          </a:p>
        </p:txBody>
      </p:sp>
      <p:sp>
        <p:nvSpPr>
          <p:cNvPr id="21509" name="Slide Number Placeholder 4"/>
          <p:cNvSpPr>
            <a:spLocks noGrp="1"/>
          </p:cNvSpPr>
          <p:nvPr>
            <p:ph type="sldNum" sz="quarter" idx="5"/>
          </p:nvPr>
        </p:nvSpPr>
        <p:spPr>
          <a:noFill/>
        </p:spPr>
        <p:txBody>
          <a:bodyPr/>
          <a:lstStyle/>
          <a:p>
            <a:fld id="{B23D220D-2477-444A-931B-418EC3435C74}"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ftr" sz="quarter" idx="4"/>
          </p:nvPr>
        </p:nvSpPr>
        <p:spPr>
          <a:noFill/>
        </p:spPr>
        <p:txBody>
          <a:bodyPr/>
          <a:lstStyle/>
          <a:p>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xfrm>
            <a:off x="533400" y="4191000"/>
            <a:ext cx="5791200" cy="4267200"/>
          </a:xfrm>
          <a:noFill/>
          <a:ln/>
        </p:spPr>
        <p:txBody>
          <a:bodyPr/>
          <a:lstStyle/>
          <a:p>
            <a:pPr eaLnBrk="1" hangingPunct="1"/>
            <a:r>
              <a:rPr lang="en-US" smtClean="0"/>
              <a:t>When you ping your own computer, the operating system will provide you with information about packets sent and received, and the round-trip time. This verifies that the hardware connection is able to send and receive data.</a:t>
            </a:r>
          </a:p>
        </p:txBody>
      </p:sp>
      <p:sp>
        <p:nvSpPr>
          <p:cNvPr id="22533" name="Slide Number Placeholder 4"/>
          <p:cNvSpPr>
            <a:spLocks noGrp="1"/>
          </p:cNvSpPr>
          <p:nvPr>
            <p:ph type="sldNum" sz="quarter" idx="5"/>
          </p:nvPr>
        </p:nvSpPr>
        <p:spPr>
          <a:noFill/>
        </p:spPr>
        <p:txBody>
          <a:bodyPr/>
          <a:lstStyle/>
          <a:p>
            <a:fld id="{1969520E-A0E0-4388-A4FA-429FBB2D9758}"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ftr" sz="quarter" idx="4"/>
          </p:nvPr>
        </p:nvSpPr>
        <p:spPr>
          <a:noFill/>
        </p:spPr>
        <p:txBody>
          <a:bodyPr/>
          <a:lstStyle/>
          <a:p>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xfrm>
            <a:off x="533400" y="4191000"/>
            <a:ext cx="5791200" cy="4267200"/>
          </a:xfrm>
          <a:noFill/>
          <a:ln/>
        </p:spPr>
        <p:txBody>
          <a:bodyPr/>
          <a:lstStyle/>
          <a:p>
            <a:pPr eaLnBrk="1" hangingPunct="1">
              <a:spcBef>
                <a:spcPct val="0"/>
              </a:spcBef>
              <a:buClr>
                <a:srgbClr val="2B5A9C"/>
              </a:buClr>
              <a:buSzPct val="60000"/>
              <a:buFont typeface="Times" pitchFamily="18" charset="0"/>
              <a:buNone/>
            </a:pPr>
            <a:r>
              <a:rPr lang="en-US" smtClean="0"/>
              <a:t>If the hardware is functioning correctly, the next step is to make sure everything is in place to make the software connections. The checkboxes Client for Microsoft Networks, File and Printer Sharing, and Internet Protocol (TCP/IP) must be active in order for the network to function.</a:t>
            </a:r>
          </a:p>
          <a:p>
            <a:pPr eaLnBrk="1" hangingPunct="1">
              <a:spcBef>
                <a:spcPct val="0"/>
              </a:spcBef>
              <a:buClr>
                <a:srgbClr val="2B5A9C"/>
              </a:buClr>
              <a:buSzPct val="60000"/>
              <a:buFont typeface="Times" pitchFamily="18" charset="0"/>
              <a:buNone/>
            </a:pPr>
            <a:endParaRPr lang="en-US" smtClean="0"/>
          </a:p>
          <a:p>
            <a:pPr eaLnBrk="1" hangingPunct="1">
              <a:spcBef>
                <a:spcPct val="0"/>
              </a:spcBef>
            </a:pPr>
            <a:r>
              <a:rPr lang="en-US" smtClean="0"/>
              <a:t>To access the Local Area Connection Properties dialog box, go to the Start menu and click Connect To &gt; Show All Connections, then select Local Area Connections to display the Local Area Connections Properties dialog box. Make sure the appropriate boxes are checked.</a:t>
            </a:r>
          </a:p>
        </p:txBody>
      </p:sp>
      <p:sp>
        <p:nvSpPr>
          <p:cNvPr id="23557" name="Slide Number Placeholder 4"/>
          <p:cNvSpPr>
            <a:spLocks noGrp="1"/>
          </p:cNvSpPr>
          <p:nvPr>
            <p:ph type="sldNum" sz="quarter" idx="5"/>
          </p:nvPr>
        </p:nvSpPr>
        <p:spPr>
          <a:noFill/>
        </p:spPr>
        <p:txBody>
          <a:bodyPr/>
          <a:lstStyle/>
          <a:p>
            <a:fld id="{735E59E8-F420-45E5-9E7A-768F25371999}"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ftr" sz="quarter" idx="4"/>
          </p:nvPr>
        </p:nvSpPr>
        <p:spPr>
          <a:noFill/>
        </p:spPr>
        <p:txBody>
          <a:bodyPr/>
          <a:lstStyle/>
          <a:p>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533400" y="4191000"/>
            <a:ext cx="5791200" cy="4267200"/>
          </a:xfrm>
          <a:noFill/>
          <a:ln/>
        </p:spPr>
        <p:txBody>
          <a:bodyPr/>
          <a:lstStyle/>
          <a:p>
            <a:pPr marL="228600" indent="-228600" eaLnBrk="1" hangingPunct="1"/>
            <a:r>
              <a:rPr lang="en-US" smtClean="0"/>
              <a:t>To access the Network Setup Wizard:</a:t>
            </a:r>
          </a:p>
          <a:p>
            <a:pPr marL="228600" indent="-228600" eaLnBrk="1" hangingPunct="1">
              <a:buFontTx/>
              <a:buAutoNum type="arabicPeriod"/>
            </a:pPr>
            <a:r>
              <a:rPr lang="en-US" smtClean="0"/>
              <a:t>On the Control Panel, select Network Connections. </a:t>
            </a:r>
          </a:p>
          <a:p>
            <a:pPr marL="228600" indent="-228600" eaLnBrk="1" hangingPunct="1">
              <a:buFontTx/>
              <a:buAutoNum type="arabicPeriod"/>
            </a:pPr>
            <a:r>
              <a:rPr lang="en-US" smtClean="0"/>
              <a:t>In the left pane of the window that displays, under Network Tasks, click “Set up a home or small office network.”</a:t>
            </a:r>
          </a:p>
        </p:txBody>
      </p:sp>
      <p:sp>
        <p:nvSpPr>
          <p:cNvPr id="24581" name="Slide Number Placeholder 4"/>
          <p:cNvSpPr>
            <a:spLocks noGrp="1"/>
          </p:cNvSpPr>
          <p:nvPr>
            <p:ph type="sldNum" sz="quarter" idx="5"/>
          </p:nvPr>
        </p:nvSpPr>
        <p:spPr>
          <a:noFill/>
        </p:spPr>
        <p:txBody>
          <a:bodyPr/>
          <a:lstStyle/>
          <a:p>
            <a:fld id="{A80822A6-A287-485E-9A1B-74BA9A8C7513}"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r>
              <a:rPr lang="en-US" smtClean="0"/>
              <a:t>Since the purpose of this peer-to-peer network is to allow computers to connect to each other and share files, the connection to the Internet is not important. Select the option that best describes how (and if) the computer you are configuring connects to the Internet.</a:t>
            </a:r>
          </a:p>
        </p:txBody>
      </p:sp>
      <p:sp>
        <p:nvSpPr>
          <p:cNvPr id="25604" name="Footer Placeholder 3"/>
          <p:cNvSpPr>
            <a:spLocks noGrp="1"/>
          </p:cNvSpPr>
          <p:nvPr>
            <p:ph type="ftr" sz="quarter" idx="4"/>
          </p:nvPr>
        </p:nvSpPr>
        <p:spPr>
          <a:noFill/>
        </p:spPr>
        <p:txBody>
          <a:bodyPr/>
          <a:lstStyle/>
          <a:p>
            <a:endParaRPr lang="en-US" smtClean="0"/>
          </a:p>
        </p:txBody>
      </p:sp>
      <p:sp>
        <p:nvSpPr>
          <p:cNvPr id="25605" name="Slide Number Placeholder 4"/>
          <p:cNvSpPr>
            <a:spLocks noGrp="1"/>
          </p:cNvSpPr>
          <p:nvPr>
            <p:ph type="sldNum" sz="quarter" idx="5"/>
          </p:nvPr>
        </p:nvSpPr>
        <p:spPr>
          <a:noFill/>
        </p:spPr>
        <p:txBody>
          <a:bodyPr/>
          <a:lstStyle/>
          <a:p>
            <a:fld id="{5013A176-16F4-443A-A666-02CF926EB916}"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r>
              <a:rPr lang="en-US" smtClean="0"/>
              <a:t>When you configure a computer using the Network Setup Wizard, give the computer a name. Each computer on the network should have a different name.</a:t>
            </a:r>
          </a:p>
        </p:txBody>
      </p:sp>
      <p:sp>
        <p:nvSpPr>
          <p:cNvPr id="26628" name="Slide Number Placeholder 3"/>
          <p:cNvSpPr>
            <a:spLocks noGrp="1"/>
          </p:cNvSpPr>
          <p:nvPr>
            <p:ph type="sldNum" sz="quarter" idx="5"/>
          </p:nvPr>
        </p:nvSpPr>
        <p:spPr>
          <a:noFill/>
        </p:spPr>
        <p:txBody>
          <a:bodyPr/>
          <a:lstStyle/>
          <a:p>
            <a:fld id="{4661442B-8DCB-4898-997C-0BBFBA15DC8A}" type="slidenum">
              <a:rPr lang="en-US" smtClean="0"/>
              <a:pPr/>
              <a:t>7</a:t>
            </a:fld>
            <a:endParaRPr lang="en-US" smtClean="0"/>
          </a:p>
        </p:txBody>
      </p:sp>
      <p:sp>
        <p:nvSpPr>
          <p:cNvPr id="26629" name="Footer Placeholder 4"/>
          <p:cNvSpPr>
            <a:spLocks noGrp="1"/>
          </p:cNvSpPr>
          <p:nvPr>
            <p:ph type="ftr" sz="quarter" idx="4"/>
          </p:nvPr>
        </p:nvSpPr>
        <p:spPr>
          <a:noFill/>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r>
              <a:rPr lang="en-US" smtClean="0"/>
              <a:t>In Windows XP terms, a peer-to-peer network is a workgroup that links two or more computers together. The workgroup name that you specify must be the same for every computer on the network.</a:t>
            </a:r>
          </a:p>
        </p:txBody>
      </p:sp>
      <p:sp>
        <p:nvSpPr>
          <p:cNvPr id="27652" name="Slide Number Placeholder 3"/>
          <p:cNvSpPr>
            <a:spLocks noGrp="1"/>
          </p:cNvSpPr>
          <p:nvPr>
            <p:ph type="sldNum" sz="quarter" idx="5"/>
          </p:nvPr>
        </p:nvSpPr>
        <p:spPr>
          <a:noFill/>
        </p:spPr>
        <p:txBody>
          <a:bodyPr/>
          <a:lstStyle/>
          <a:p>
            <a:fld id="{47CCF901-6478-4462-AC48-2779BCCDCFB6}" type="slidenum">
              <a:rPr lang="en-US" smtClean="0"/>
              <a:pPr/>
              <a:t>8</a:t>
            </a:fld>
            <a:endParaRPr lang="en-US" smtClean="0"/>
          </a:p>
        </p:txBody>
      </p:sp>
      <p:sp>
        <p:nvSpPr>
          <p:cNvPr id="27653" name="Footer Placeholder 4"/>
          <p:cNvSpPr>
            <a:spLocks noGrp="1"/>
          </p:cNvSpPr>
          <p:nvPr>
            <p:ph type="ftr" sz="quarter" idx="4"/>
          </p:nvPr>
        </p:nvSpPr>
        <p:spPr>
          <a:noFill/>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r>
              <a:rPr lang="en-US" smtClean="0"/>
              <a:t>File and printer sharing enables the computer to share files with other computers on the network. If the “Turn on file and printer sharing” radio button is not checked, the Windows firewall will prevent the network from sharing files.</a:t>
            </a:r>
          </a:p>
        </p:txBody>
      </p:sp>
      <p:sp>
        <p:nvSpPr>
          <p:cNvPr id="28676" name="Slide Number Placeholder 3"/>
          <p:cNvSpPr>
            <a:spLocks noGrp="1"/>
          </p:cNvSpPr>
          <p:nvPr>
            <p:ph type="sldNum" sz="quarter" idx="5"/>
          </p:nvPr>
        </p:nvSpPr>
        <p:spPr>
          <a:noFill/>
        </p:spPr>
        <p:txBody>
          <a:bodyPr/>
          <a:lstStyle/>
          <a:p>
            <a:fld id="{D4B61BB9-ABEC-49F9-A0DB-7A29FC818444}" type="slidenum">
              <a:rPr lang="en-US" smtClean="0"/>
              <a:pPr/>
              <a:t>9</a:t>
            </a:fld>
            <a:endParaRPr lang="en-US" smtClean="0"/>
          </a:p>
        </p:txBody>
      </p:sp>
      <p:sp>
        <p:nvSpPr>
          <p:cNvPr id="28677" name="Footer Placeholder 4"/>
          <p:cNvSpPr>
            <a:spLocks noGrp="1"/>
          </p:cNvSpPr>
          <p:nvPr>
            <p:ph type="ftr" sz="quarter" idx="4"/>
          </p:nvPr>
        </p:nvSpPr>
        <p:spPr>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14" descr="PPT footer"/>
          <p:cNvPicPr>
            <a:picLocks noChangeAspect="1" noChangeArrowheads="1"/>
          </p:cNvPicPr>
          <p:nvPr userDrawn="1"/>
        </p:nvPicPr>
        <p:blipFill>
          <a:blip r:embed="rId2" cstate="print"/>
          <a:srcRect/>
          <a:stretch>
            <a:fillRect/>
          </a:stretch>
        </p:blipFill>
        <p:spPr bwMode="auto">
          <a:xfrm>
            <a:off x="0" y="6583363"/>
            <a:ext cx="9144000" cy="274637"/>
          </a:xfrm>
          <a:prstGeom prst="rect">
            <a:avLst/>
          </a:prstGeom>
          <a:noFill/>
          <a:ln w="9525">
            <a:noFill/>
            <a:miter lim="800000"/>
            <a:headEnd/>
            <a:tailEnd/>
          </a:ln>
        </p:spPr>
      </p:pic>
      <p:sp>
        <p:nvSpPr>
          <p:cNvPr id="4" name="Rectangle 3"/>
          <p:cNvSpPr/>
          <p:nvPr userDrawn="1"/>
        </p:nvSpPr>
        <p:spPr>
          <a:xfrm>
            <a:off x="0" y="1676400"/>
            <a:ext cx="9144000" cy="777875"/>
          </a:xfrm>
          <a:prstGeom prst="rect">
            <a:avLst/>
          </a:prstGeom>
          <a:gradFill flip="none" rotWithShape="1">
            <a:gsLst>
              <a:gs pos="0">
                <a:srgbClr val="335C9E"/>
              </a:gs>
              <a:gs pos="39999">
                <a:srgbClr val="6E93D0"/>
              </a:gs>
              <a:gs pos="90000">
                <a:schemeClr val="bg1"/>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00000"/>
              </a:lnSpc>
              <a:spcBef>
                <a:spcPts val="0"/>
              </a:spcBef>
              <a:spcAft>
                <a:spcPts val="0"/>
              </a:spcAft>
              <a:buClrTx/>
              <a:buSzTx/>
              <a:buFontTx/>
              <a:buNone/>
              <a:defRPr/>
            </a:pPr>
            <a:endParaRPr lang="en-US" sz="1800" dirty="0"/>
          </a:p>
        </p:txBody>
      </p:sp>
      <p:sp>
        <p:nvSpPr>
          <p:cNvPr id="5130" name="Rectangle 10"/>
          <p:cNvSpPr>
            <a:spLocks noGrp="1" noChangeArrowheads="1"/>
          </p:cNvSpPr>
          <p:nvPr>
            <p:ph type="ctrTitle"/>
          </p:nvPr>
        </p:nvSpPr>
        <p:spPr>
          <a:xfrm>
            <a:off x="2286000" y="3352800"/>
            <a:ext cx="4572000" cy="708025"/>
          </a:xfrm>
        </p:spPr>
        <p:txBody>
          <a:bodyPr/>
          <a:lstStyle>
            <a:lvl1pPr algn="ctr">
              <a:defRPr sz="3200" b="0"/>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pPr>
              <a:defRPr/>
            </a:pPr>
            <a:fld id="{9BA52BAB-A05E-411C-AB73-FA3924AD89E1}"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1336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6200"/>
            <a:ext cx="62484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pPr>
              <a:defRPr/>
            </a:pPr>
            <a:fld id="{E50798EC-F55C-4AF0-AE0E-9117BB5B842C}"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6553200"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1371600"/>
            <a:ext cx="8382000" cy="4800600"/>
          </a:xfrm>
        </p:spPr>
        <p:txBody>
          <a:bodyPr/>
          <a:lstStyle/>
          <a:p>
            <a:pPr lvl="0"/>
            <a:endParaRPr lang="en-US" noProof="0" dirty="0" smtClean="0"/>
          </a:p>
        </p:txBody>
      </p:sp>
      <p:sp>
        <p:nvSpPr>
          <p:cNvPr id="4" name="Rectangle 9"/>
          <p:cNvSpPr>
            <a:spLocks noGrp="1" noChangeArrowheads="1"/>
          </p:cNvSpPr>
          <p:nvPr>
            <p:ph type="sldNum" sz="quarter" idx="10"/>
          </p:nvPr>
        </p:nvSpPr>
        <p:spPr>
          <a:ln/>
        </p:spPr>
        <p:txBody>
          <a:bodyPr/>
          <a:lstStyle>
            <a:lvl1pPr>
              <a:defRPr/>
            </a:lvl1pPr>
          </a:lstStyle>
          <a:p>
            <a:pPr>
              <a:defRPr/>
            </a:pPr>
            <a:fld id="{9F55865A-6A75-436C-B86A-D93D0D1684B2}"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6553200"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371600"/>
            <a:ext cx="41148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1148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sz="quarter" idx="10"/>
          </p:nvPr>
        </p:nvSpPr>
        <p:spPr>
          <a:ln/>
        </p:spPr>
        <p:txBody>
          <a:bodyPr/>
          <a:lstStyle>
            <a:lvl1pPr>
              <a:defRPr/>
            </a:lvl1pPr>
          </a:lstStyle>
          <a:p>
            <a:pPr>
              <a:defRPr/>
            </a:pPr>
            <a:fld id="{AD811403-DFAA-412D-890E-8ED691D23FF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pPr>
              <a:defRPr/>
            </a:pPr>
            <a:fld id="{767EB772-EDA1-44A9-9DCC-1B23ED5A1D09}"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sldNum" sz="quarter" idx="10"/>
          </p:nvPr>
        </p:nvSpPr>
        <p:spPr>
          <a:ln/>
        </p:spPr>
        <p:txBody>
          <a:bodyPr/>
          <a:lstStyle>
            <a:lvl1pPr>
              <a:defRPr/>
            </a:lvl1pPr>
          </a:lstStyle>
          <a:p>
            <a:pPr>
              <a:defRPr/>
            </a:pPr>
            <a:fld id="{AC119330-DE27-4808-B4B7-8C0B2B30C00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3716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sz="quarter" idx="10"/>
          </p:nvPr>
        </p:nvSpPr>
        <p:spPr>
          <a:ln/>
        </p:spPr>
        <p:txBody>
          <a:bodyPr/>
          <a:lstStyle>
            <a:lvl1pPr>
              <a:defRPr/>
            </a:lvl1pPr>
          </a:lstStyle>
          <a:p>
            <a:pPr>
              <a:defRPr/>
            </a:pPr>
            <a:fld id="{9BB95582-5D51-4985-AF2E-502421D106A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sldNum" sz="quarter" idx="10"/>
          </p:nvPr>
        </p:nvSpPr>
        <p:spPr>
          <a:ln/>
        </p:spPr>
        <p:txBody>
          <a:bodyPr/>
          <a:lstStyle>
            <a:lvl1pPr>
              <a:defRPr/>
            </a:lvl1pPr>
          </a:lstStyle>
          <a:p>
            <a:pPr>
              <a:defRPr/>
            </a:pPr>
            <a:fld id="{FEED22DD-B537-4803-B05A-0E1B2443DF9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sldNum" sz="quarter" idx="10"/>
          </p:nvPr>
        </p:nvSpPr>
        <p:spPr>
          <a:ln/>
        </p:spPr>
        <p:txBody>
          <a:bodyPr/>
          <a:lstStyle>
            <a:lvl1pPr>
              <a:defRPr/>
            </a:lvl1pPr>
          </a:lstStyle>
          <a:p>
            <a:pPr>
              <a:defRPr/>
            </a:pPr>
            <a:fld id="{277F0CA5-3960-42DA-B4F3-B375214C887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pPr>
              <a:defRPr/>
            </a:pPr>
            <a:fld id="{572673C5-3295-4D5C-BC91-5AC417B32AE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pPr>
              <a:defRPr/>
            </a:pPr>
            <a:fld id="{E6C0C359-B89E-4157-B3DA-7A0A8D5A978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pPr>
              <a:defRPr/>
            </a:pPr>
            <a:fld id="{0BAFB9B8-F4B5-4377-9EF6-8DCA92CC99F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228600" y="-76200"/>
            <a:ext cx="65532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8"/>
          <p:cNvSpPr>
            <a:spLocks noGrp="1" noChangeArrowheads="1"/>
          </p:cNvSpPr>
          <p:nvPr>
            <p:ph type="body" idx="1"/>
          </p:nvPr>
        </p:nvSpPr>
        <p:spPr bwMode="auto">
          <a:xfrm>
            <a:off x="381000" y="1371600"/>
            <a:ext cx="83820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Rectangle 9"/>
          <p:cNvSpPr>
            <a:spLocks noGrp="1" noChangeArrowheads="1"/>
          </p:cNvSpPr>
          <p:nvPr>
            <p:ph type="sldNum" sz="quarter" idx="4"/>
          </p:nvPr>
        </p:nvSpPr>
        <p:spPr bwMode="auto">
          <a:xfrm>
            <a:off x="8077200" y="6172200"/>
            <a:ext cx="685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000" i="0">
                <a:solidFill>
                  <a:srgbClr val="2B5A9C"/>
                </a:solidFill>
              </a:defRPr>
            </a:lvl1pPr>
          </a:lstStyle>
          <a:p>
            <a:pPr>
              <a:defRPr/>
            </a:pPr>
            <a:fld id="{2C1A9460-D928-472D-8017-7AB701F7DA5F}" type="slidenum">
              <a:rPr lang="en-US"/>
              <a:pPr>
                <a:defRPr/>
              </a:pPr>
              <a:t>‹#›</a:t>
            </a:fld>
            <a:endParaRPr lang="en-US" dirty="0"/>
          </a:p>
        </p:txBody>
      </p:sp>
      <p:pic>
        <p:nvPicPr>
          <p:cNvPr id="1029" name="Picture 11" descr="PPT footer"/>
          <p:cNvPicPr>
            <a:picLocks noChangeAspect="1" noChangeArrowheads="1"/>
          </p:cNvPicPr>
          <p:nvPr userDrawn="1"/>
        </p:nvPicPr>
        <p:blipFill>
          <a:blip r:embed="rId15" cstate="print"/>
          <a:srcRect/>
          <a:stretch>
            <a:fillRect/>
          </a:stretch>
        </p:blipFill>
        <p:spPr bwMode="auto">
          <a:xfrm>
            <a:off x="0" y="6583363"/>
            <a:ext cx="9144000" cy="274637"/>
          </a:xfrm>
          <a:prstGeom prst="rect">
            <a:avLst/>
          </a:prstGeom>
          <a:noFill/>
          <a:ln w="9525">
            <a:noFill/>
            <a:miter lim="800000"/>
            <a:headEnd/>
            <a:tailEnd/>
          </a:ln>
        </p:spPr>
      </p:pic>
      <p:sp>
        <p:nvSpPr>
          <p:cNvPr id="7" name="Rectangle 6"/>
          <p:cNvSpPr/>
          <p:nvPr userDrawn="1"/>
        </p:nvSpPr>
        <p:spPr>
          <a:xfrm>
            <a:off x="0" y="762000"/>
            <a:ext cx="9144000" cy="219075"/>
          </a:xfrm>
          <a:prstGeom prst="rect">
            <a:avLst/>
          </a:prstGeom>
          <a:gradFill flip="none" rotWithShape="1">
            <a:gsLst>
              <a:gs pos="0">
                <a:srgbClr val="335C9E"/>
              </a:gs>
              <a:gs pos="39999">
                <a:srgbClr val="6E93D0"/>
              </a:gs>
              <a:gs pos="90000">
                <a:schemeClr val="bg1"/>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00000"/>
              </a:lnSpc>
              <a:spcBef>
                <a:spcPts val="0"/>
              </a:spcBef>
              <a:spcAft>
                <a:spcPts val="0"/>
              </a:spcAft>
              <a:buClrTx/>
              <a:buSzTx/>
              <a:buFontTx/>
              <a:buNone/>
              <a:defRPr/>
            </a:pPr>
            <a:endParaRPr lang="en-US" sz="1800" dirty="0"/>
          </a:p>
        </p:txBody>
      </p:sp>
    </p:spTree>
  </p:cSld>
  <p:clrMap bg1="lt1" tx1="dk1" bg2="lt2" tx2="dk2" accent1="accent1" accent2="accent2" accent3="accent3" accent4="accent4" accent5="accent5" accent6="accent6" hlink="hlink" folHlink="folHlink"/>
  <p:sldLayoutIdLst>
    <p:sldLayoutId id="2147483812"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Lst>
  <p:txStyles>
    <p:titleStyle>
      <a:lvl1pPr algn="l" rtl="0" eaLnBrk="0" fontAlgn="base" hangingPunct="0">
        <a:spcBef>
          <a:spcPct val="0"/>
        </a:spcBef>
        <a:spcAft>
          <a:spcPct val="0"/>
        </a:spcAft>
        <a:defRPr sz="2800" b="1">
          <a:solidFill>
            <a:schemeClr val="accent2"/>
          </a:solidFill>
          <a:latin typeface="+mj-lt"/>
          <a:ea typeface="+mj-ea"/>
          <a:cs typeface="+mj-cs"/>
        </a:defRPr>
      </a:lvl1pPr>
      <a:lvl2pPr algn="l" rtl="0" eaLnBrk="0" fontAlgn="base" hangingPunct="0">
        <a:spcBef>
          <a:spcPct val="0"/>
        </a:spcBef>
        <a:spcAft>
          <a:spcPct val="0"/>
        </a:spcAft>
        <a:defRPr sz="2800" b="1">
          <a:solidFill>
            <a:schemeClr val="accent2"/>
          </a:solidFill>
          <a:latin typeface="Verdana" pitchFamily="34" charset="0"/>
        </a:defRPr>
      </a:lvl2pPr>
      <a:lvl3pPr algn="l" rtl="0" eaLnBrk="0" fontAlgn="base" hangingPunct="0">
        <a:spcBef>
          <a:spcPct val="0"/>
        </a:spcBef>
        <a:spcAft>
          <a:spcPct val="0"/>
        </a:spcAft>
        <a:defRPr sz="2800" b="1">
          <a:solidFill>
            <a:schemeClr val="accent2"/>
          </a:solidFill>
          <a:latin typeface="Verdana" pitchFamily="34" charset="0"/>
        </a:defRPr>
      </a:lvl3pPr>
      <a:lvl4pPr algn="l" rtl="0" eaLnBrk="0" fontAlgn="base" hangingPunct="0">
        <a:spcBef>
          <a:spcPct val="0"/>
        </a:spcBef>
        <a:spcAft>
          <a:spcPct val="0"/>
        </a:spcAft>
        <a:defRPr sz="2800" b="1">
          <a:solidFill>
            <a:schemeClr val="accent2"/>
          </a:solidFill>
          <a:latin typeface="Verdana" pitchFamily="34" charset="0"/>
        </a:defRPr>
      </a:lvl4pPr>
      <a:lvl5pPr algn="l" rtl="0" eaLnBrk="0" fontAlgn="base" hangingPunct="0">
        <a:spcBef>
          <a:spcPct val="0"/>
        </a:spcBef>
        <a:spcAft>
          <a:spcPct val="0"/>
        </a:spcAft>
        <a:defRPr sz="2800" b="1">
          <a:solidFill>
            <a:schemeClr val="accent2"/>
          </a:solidFill>
          <a:latin typeface="Verdana" pitchFamily="34" charset="0"/>
        </a:defRPr>
      </a:lvl5pPr>
      <a:lvl6pPr marL="457200" algn="l" rtl="0" fontAlgn="base">
        <a:spcBef>
          <a:spcPct val="0"/>
        </a:spcBef>
        <a:spcAft>
          <a:spcPct val="0"/>
        </a:spcAft>
        <a:defRPr sz="2800" b="1">
          <a:solidFill>
            <a:schemeClr val="accent2"/>
          </a:solidFill>
          <a:latin typeface="Verdana" pitchFamily="34" charset="0"/>
        </a:defRPr>
      </a:lvl6pPr>
      <a:lvl7pPr marL="914400" algn="l" rtl="0" fontAlgn="base">
        <a:spcBef>
          <a:spcPct val="0"/>
        </a:spcBef>
        <a:spcAft>
          <a:spcPct val="0"/>
        </a:spcAft>
        <a:defRPr sz="2800" b="1">
          <a:solidFill>
            <a:schemeClr val="accent2"/>
          </a:solidFill>
          <a:latin typeface="Verdana" pitchFamily="34" charset="0"/>
        </a:defRPr>
      </a:lvl7pPr>
      <a:lvl8pPr marL="1371600" algn="l" rtl="0" fontAlgn="base">
        <a:spcBef>
          <a:spcPct val="0"/>
        </a:spcBef>
        <a:spcAft>
          <a:spcPct val="0"/>
        </a:spcAft>
        <a:defRPr sz="2800" b="1">
          <a:solidFill>
            <a:schemeClr val="accent2"/>
          </a:solidFill>
          <a:latin typeface="Verdana" pitchFamily="34" charset="0"/>
        </a:defRPr>
      </a:lvl8pPr>
      <a:lvl9pPr marL="1828800" algn="l" rtl="0" fontAlgn="base">
        <a:spcBef>
          <a:spcPct val="0"/>
        </a:spcBef>
        <a:spcAft>
          <a:spcPct val="0"/>
        </a:spcAft>
        <a:defRPr sz="2800" b="1">
          <a:solidFill>
            <a:schemeClr val="accent2"/>
          </a:solidFill>
          <a:latin typeface="Verdana" pitchFamily="34" charset="0"/>
        </a:defRPr>
      </a:lvl9pPr>
    </p:titleStyle>
    <p:bodyStyle>
      <a:lvl1pPr marL="342900" indent="-342900" algn="l" rtl="0" eaLnBrk="0" fontAlgn="base" hangingPunct="0">
        <a:spcBef>
          <a:spcPct val="20000"/>
        </a:spcBef>
        <a:spcAft>
          <a:spcPct val="0"/>
        </a:spcAft>
        <a:buClr>
          <a:srgbClr val="2B5A9C"/>
        </a:buClr>
        <a:buSzPct val="60000"/>
        <a:buFont typeface="Times" pitchFamily="18" charset="0"/>
        <a:buChar char="•"/>
        <a:defRPr sz="2200">
          <a:solidFill>
            <a:schemeClr val="accent2"/>
          </a:solidFill>
          <a:latin typeface="+mn-lt"/>
          <a:ea typeface="+mn-ea"/>
          <a:cs typeface="+mn-cs"/>
        </a:defRPr>
      </a:lvl1pPr>
      <a:lvl2pPr marL="742950" indent="-285750" algn="l" rtl="0" eaLnBrk="0" fontAlgn="base" hangingPunct="0">
        <a:spcBef>
          <a:spcPct val="20000"/>
        </a:spcBef>
        <a:spcAft>
          <a:spcPct val="0"/>
        </a:spcAft>
        <a:buClr>
          <a:srgbClr val="2B5A9C"/>
        </a:buClr>
        <a:buSzPct val="55000"/>
        <a:buFont typeface="Times" pitchFamily="18" charset="0"/>
        <a:buChar char="•"/>
        <a:defRPr sz="2000">
          <a:solidFill>
            <a:schemeClr val="accent2"/>
          </a:solidFill>
          <a:latin typeface="+mn-lt"/>
        </a:defRPr>
      </a:lvl2pPr>
      <a:lvl3pPr marL="1143000" indent="-228600" algn="l" rtl="0" eaLnBrk="0" fontAlgn="base" hangingPunct="0">
        <a:spcBef>
          <a:spcPct val="20000"/>
        </a:spcBef>
        <a:spcAft>
          <a:spcPct val="0"/>
        </a:spcAft>
        <a:buClr>
          <a:srgbClr val="2B5A9C"/>
        </a:buClr>
        <a:buSzPct val="50000"/>
        <a:buFont typeface="Times" pitchFamily="18" charset="0"/>
        <a:buChar char="•"/>
        <a:defRPr sz="1600">
          <a:solidFill>
            <a:schemeClr val="accent2"/>
          </a:solidFill>
          <a:latin typeface="+mn-lt"/>
        </a:defRPr>
      </a:lvl3pPr>
      <a:lvl4pPr marL="1600200" indent="-228600" algn="l" rtl="0" eaLnBrk="0" fontAlgn="base" hangingPunct="0">
        <a:spcBef>
          <a:spcPct val="20000"/>
        </a:spcBef>
        <a:spcAft>
          <a:spcPct val="0"/>
        </a:spcAft>
        <a:buClr>
          <a:srgbClr val="2B5A9C"/>
        </a:buClr>
        <a:buSzPct val="55000"/>
        <a:buFont typeface="Times" pitchFamily="18" charset="0"/>
        <a:buChar char="•"/>
        <a:defRPr sz="1400" i="1">
          <a:solidFill>
            <a:schemeClr val="accent2"/>
          </a:solidFill>
          <a:latin typeface="+mn-lt"/>
        </a:defRPr>
      </a:lvl4pPr>
      <a:lvl5pPr marL="2057400" indent="-228600" algn="l" rtl="0" eaLnBrk="0" fontAlgn="base" hangingPunct="0">
        <a:spcBef>
          <a:spcPct val="20000"/>
        </a:spcBef>
        <a:spcAft>
          <a:spcPct val="0"/>
        </a:spcAft>
        <a:buClr>
          <a:srgbClr val="2B5A9C"/>
        </a:buClr>
        <a:buSzPct val="50000"/>
        <a:buFont typeface="Times" pitchFamily="18" charset="0"/>
        <a:buChar char="•"/>
        <a:defRPr sz="1400" i="1">
          <a:solidFill>
            <a:schemeClr val="accent2"/>
          </a:solidFill>
          <a:latin typeface="+mn-lt"/>
        </a:defRPr>
      </a:lvl5pPr>
      <a:lvl6pPr marL="25146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6pPr>
      <a:lvl7pPr marL="29718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7pPr>
      <a:lvl8pPr marL="34290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8pPr>
      <a:lvl9pPr marL="38862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743200"/>
            <a:ext cx="8763000" cy="3124200"/>
          </a:xfrm>
        </p:spPr>
        <p:txBody>
          <a:bodyPr/>
          <a:lstStyle/>
          <a:p>
            <a:pPr eaLnBrk="1" hangingPunct="1"/>
            <a:r>
              <a:rPr lang="en-US" b="1" dirty="0" smtClean="0">
                <a:latin typeface="Arial" charset="0"/>
              </a:rPr>
              <a:t>Unit 4, Lesson 9</a:t>
            </a:r>
            <a:br>
              <a:rPr lang="en-US" b="1" dirty="0" smtClean="0">
                <a:latin typeface="Arial" charset="0"/>
              </a:rPr>
            </a:br>
            <a:r>
              <a:rPr lang="en-US" b="1" dirty="0" smtClean="0">
                <a:latin typeface="Arial" charset="0"/>
              </a:rPr>
              <a:t/>
            </a:r>
            <a:br>
              <a:rPr lang="en-US" b="1" dirty="0" smtClean="0">
                <a:latin typeface="Arial" charset="0"/>
              </a:rPr>
            </a:br>
            <a:r>
              <a:rPr lang="en-US" b="1" i="1" dirty="0" smtClean="0">
                <a:latin typeface="Arial" charset="0"/>
              </a:rPr>
              <a:t>Connecting a Windows XP</a:t>
            </a:r>
            <a:br>
              <a:rPr lang="en-US" b="1" i="1" dirty="0" smtClean="0">
                <a:latin typeface="Arial" charset="0"/>
              </a:rPr>
            </a:br>
            <a:r>
              <a:rPr lang="en-US" b="1" i="1" dirty="0" smtClean="0">
                <a:latin typeface="Arial" charset="0"/>
              </a:rPr>
              <a:t>Peer-to-Peer Network</a:t>
            </a:r>
            <a:endParaRPr lang="en-US" b="1" dirty="0" smtClean="0">
              <a:latin typeface="Arial" charset="0"/>
            </a:endParaRPr>
          </a:p>
        </p:txBody>
      </p:sp>
      <p:sp>
        <p:nvSpPr>
          <p:cNvPr id="3075" name="Rectangle 4"/>
          <p:cNvSpPr>
            <a:spLocks noChangeArrowheads="1"/>
          </p:cNvSpPr>
          <p:nvPr/>
        </p:nvSpPr>
        <p:spPr bwMode="auto">
          <a:xfrm>
            <a:off x="762000" y="381000"/>
            <a:ext cx="7391400" cy="1219200"/>
          </a:xfrm>
          <a:prstGeom prst="rect">
            <a:avLst/>
          </a:prstGeom>
          <a:noFill/>
          <a:ln w="9525">
            <a:noFill/>
            <a:miter lim="800000"/>
            <a:headEnd/>
            <a:tailEnd/>
          </a:ln>
        </p:spPr>
        <p:txBody>
          <a:bodyPr anchor="ctr"/>
          <a:lstStyle/>
          <a:p>
            <a:pPr algn="ctr">
              <a:lnSpc>
                <a:spcPct val="100000"/>
              </a:lnSpc>
              <a:spcBef>
                <a:spcPct val="0"/>
              </a:spcBef>
              <a:buClrTx/>
              <a:buSzTx/>
              <a:buFontTx/>
              <a:buNone/>
            </a:pPr>
            <a:r>
              <a:rPr lang="en-US" sz="3200" i="0"/>
              <a:t>AOIT</a:t>
            </a:r>
          </a:p>
          <a:p>
            <a:pPr algn="ctr">
              <a:lnSpc>
                <a:spcPct val="100000"/>
              </a:lnSpc>
              <a:spcBef>
                <a:spcPct val="0"/>
              </a:spcBef>
              <a:buClrTx/>
              <a:buSzTx/>
              <a:buFontTx/>
              <a:buNone/>
            </a:pPr>
            <a:r>
              <a:rPr lang="en-US" sz="3200" i="0"/>
              <a:t>Computer Networking</a:t>
            </a:r>
            <a:br>
              <a:rPr lang="en-US" sz="3200" i="0"/>
            </a:br>
            <a:endParaRPr lang="en-US" sz="3200" i="0"/>
          </a:p>
        </p:txBody>
      </p:sp>
      <p:sp>
        <p:nvSpPr>
          <p:cNvPr id="4" name="TextBox 3"/>
          <p:cNvSpPr txBox="1">
            <a:spLocks noChangeArrowheads="1"/>
          </p:cNvSpPr>
          <p:nvPr/>
        </p:nvSpPr>
        <p:spPr bwMode="auto">
          <a:xfrm>
            <a:off x="0" y="6629400"/>
            <a:ext cx="3647152" cy="203133"/>
          </a:xfrm>
          <a:prstGeom prst="rect">
            <a:avLst/>
          </a:prstGeom>
          <a:noFill/>
          <a:ln w="9525">
            <a:noFill/>
            <a:miter lim="800000"/>
            <a:headEnd/>
            <a:tailEnd/>
          </a:ln>
        </p:spPr>
        <p:txBody>
          <a:bodyPr wrap="none">
            <a:spAutoFit/>
          </a:bodyPr>
          <a:lstStyle/>
          <a:p>
            <a:r>
              <a:rPr lang="en-US" sz="800" i="0" dirty="0">
                <a:solidFill>
                  <a:schemeClr val="tx1"/>
                </a:solidFill>
                <a:ea typeface="ＭＳ Ｐゴシック" charset="-128"/>
              </a:rPr>
              <a:t>Copyright © </a:t>
            </a:r>
            <a:r>
              <a:rPr lang="en-US" sz="800" i="0" dirty="0" smtClean="0">
                <a:solidFill>
                  <a:schemeClr val="tx1"/>
                </a:solidFill>
                <a:ea typeface="ＭＳ Ｐゴシック" charset="-128"/>
              </a:rPr>
              <a:t>2008</a:t>
            </a:r>
            <a:r>
              <a:rPr lang="en-US" sz="800" i="0" dirty="0" smtClean="0">
                <a:solidFill>
                  <a:schemeClr val="tx1"/>
                </a:solidFill>
                <a:ea typeface="ＭＳ Ｐゴシック" charset="-128"/>
                <a:cs typeface="Arial" charset="0"/>
              </a:rPr>
              <a:t>–</a:t>
            </a:r>
            <a:r>
              <a:rPr lang="en-US" sz="800" i="0" dirty="0" smtClean="0">
                <a:solidFill>
                  <a:schemeClr val="tx1"/>
                </a:solidFill>
                <a:ea typeface="ＭＳ Ｐゴシック" charset="-128"/>
              </a:rPr>
              <a:t>2012 </a:t>
            </a:r>
            <a:r>
              <a:rPr lang="en-US" sz="800" i="0" dirty="0">
                <a:solidFill>
                  <a:schemeClr val="tx1"/>
                </a:solidFill>
                <a:ea typeface="ＭＳ Ｐゴシック" charset="-128"/>
              </a:rPr>
              <a:t>National Academy Foundation. All rights reserved.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0"/>
            <a:ext cx="7848600" cy="762000"/>
          </a:xfrm>
        </p:spPr>
        <p:txBody>
          <a:bodyPr/>
          <a:lstStyle/>
          <a:p>
            <a:r>
              <a:rPr lang="en-US" smtClean="0">
                <a:latin typeface="Arial" charset="0"/>
              </a:rPr>
              <a:t>Verify that everything is correct</a:t>
            </a:r>
          </a:p>
        </p:txBody>
      </p:sp>
      <p:pic>
        <p:nvPicPr>
          <p:cNvPr id="12291" name="Picture 2" descr="C:\Users\Lee\Desktop\Pearson\Networking Lesson 9\jpegimages\network6.jpg"/>
          <p:cNvPicPr>
            <a:picLocks noChangeAspect="1" noChangeArrowheads="1"/>
          </p:cNvPicPr>
          <p:nvPr/>
        </p:nvPicPr>
        <p:blipFill>
          <a:blip r:embed="rId3" cstate="print"/>
          <a:srcRect/>
          <a:stretch>
            <a:fillRect/>
          </a:stretch>
        </p:blipFill>
        <p:spPr bwMode="auto">
          <a:xfrm>
            <a:off x="1981200" y="2133600"/>
            <a:ext cx="5562600" cy="4340225"/>
          </a:xfrm>
          <a:prstGeom prst="rect">
            <a:avLst/>
          </a:prstGeom>
          <a:noFill/>
          <a:ln w="9525">
            <a:noFill/>
            <a:miter lim="800000"/>
            <a:headEnd/>
            <a:tailEnd/>
          </a:ln>
        </p:spPr>
      </p:pic>
      <p:sp>
        <p:nvSpPr>
          <p:cNvPr id="13316" name="Rectangle 47"/>
          <p:cNvSpPr>
            <a:spLocks noChangeArrowheads="1"/>
          </p:cNvSpPr>
          <p:nvPr/>
        </p:nvSpPr>
        <p:spPr bwMode="auto">
          <a:xfrm>
            <a:off x="457200" y="1219200"/>
            <a:ext cx="8458200" cy="1295400"/>
          </a:xfrm>
          <a:prstGeom prst="rect">
            <a:avLst/>
          </a:prstGeom>
          <a:noFill/>
          <a:ln w="9525">
            <a:noFill/>
            <a:miter lim="800000"/>
            <a:headEnd/>
            <a:tailEnd/>
          </a:ln>
        </p:spPr>
        <p:txBody>
          <a:bodyPr/>
          <a:lstStyle/>
          <a:p>
            <a:pPr>
              <a:lnSpc>
                <a:spcPct val="100000"/>
              </a:lnSpc>
              <a:defRPr/>
            </a:pPr>
            <a:r>
              <a:rPr lang="en-US" sz="2200" i="0" dirty="0">
                <a:latin typeface="+mn-lt"/>
              </a:rPr>
              <a:t>Check that everything is correct (especially that you typed the network name in correctly) before continuing the wizard.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3500" y="0"/>
            <a:ext cx="7848600" cy="762000"/>
          </a:xfrm>
        </p:spPr>
        <p:txBody>
          <a:bodyPr/>
          <a:lstStyle/>
          <a:p>
            <a:r>
              <a:rPr lang="en-US" smtClean="0">
                <a:latin typeface="Arial" charset="0"/>
              </a:rPr>
              <a:t>Wait for the network to configure</a:t>
            </a:r>
          </a:p>
        </p:txBody>
      </p:sp>
      <p:pic>
        <p:nvPicPr>
          <p:cNvPr id="13315" name="Picture 2" descr="C:\Users\Lee\Desktop\Pearson\Networking Lesson 9\jpegimages\network7.jpg"/>
          <p:cNvPicPr>
            <a:picLocks noChangeAspect="1" noChangeArrowheads="1"/>
          </p:cNvPicPr>
          <p:nvPr/>
        </p:nvPicPr>
        <p:blipFill>
          <a:blip r:embed="rId3" cstate="print"/>
          <a:srcRect/>
          <a:stretch>
            <a:fillRect/>
          </a:stretch>
        </p:blipFill>
        <p:spPr bwMode="auto">
          <a:xfrm>
            <a:off x="3276600" y="1828800"/>
            <a:ext cx="4791075" cy="3743325"/>
          </a:xfrm>
          <a:prstGeom prst="rect">
            <a:avLst/>
          </a:prstGeom>
          <a:noFill/>
          <a:ln w="9525">
            <a:noFill/>
            <a:miter lim="800000"/>
            <a:headEnd/>
            <a:tailEnd/>
          </a:ln>
        </p:spPr>
      </p:pic>
      <p:sp>
        <p:nvSpPr>
          <p:cNvPr id="14340" name="Rectangle 47"/>
          <p:cNvSpPr>
            <a:spLocks noChangeArrowheads="1"/>
          </p:cNvSpPr>
          <p:nvPr/>
        </p:nvSpPr>
        <p:spPr bwMode="auto">
          <a:xfrm>
            <a:off x="228600" y="3124200"/>
            <a:ext cx="2895600" cy="1295400"/>
          </a:xfrm>
          <a:prstGeom prst="rect">
            <a:avLst/>
          </a:prstGeom>
          <a:noFill/>
          <a:ln w="9525">
            <a:noFill/>
            <a:miter lim="800000"/>
            <a:headEnd/>
            <a:tailEnd/>
          </a:ln>
        </p:spPr>
        <p:txBody>
          <a:bodyPr/>
          <a:lstStyle/>
          <a:p>
            <a:pPr>
              <a:lnSpc>
                <a:spcPct val="100000"/>
              </a:lnSpc>
              <a:defRPr/>
            </a:pPr>
            <a:r>
              <a:rPr lang="en-US" sz="2200" i="0" dirty="0">
                <a:latin typeface="+mn-lt"/>
              </a:rPr>
              <a:t>The network may take a few minutes to configure.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3500" y="0"/>
            <a:ext cx="7848600" cy="762000"/>
          </a:xfrm>
        </p:spPr>
        <p:txBody>
          <a:bodyPr/>
          <a:lstStyle/>
          <a:p>
            <a:r>
              <a:rPr lang="en-US" smtClean="0">
                <a:latin typeface="Arial" charset="0"/>
              </a:rPr>
              <a:t>Determine if you need a setup disk</a:t>
            </a:r>
          </a:p>
        </p:txBody>
      </p:sp>
      <p:pic>
        <p:nvPicPr>
          <p:cNvPr id="14339" name="Picture 2" descr="C:\Users\Lee\Desktop\Pearson\Networking Lesson 9\jpegimages\network8.jpg"/>
          <p:cNvPicPr>
            <a:picLocks noChangeAspect="1" noChangeArrowheads="1"/>
          </p:cNvPicPr>
          <p:nvPr/>
        </p:nvPicPr>
        <p:blipFill>
          <a:blip r:embed="rId3" cstate="print"/>
          <a:srcRect/>
          <a:stretch>
            <a:fillRect/>
          </a:stretch>
        </p:blipFill>
        <p:spPr bwMode="auto">
          <a:xfrm>
            <a:off x="1295400" y="1295400"/>
            <a:ext cx="6019800" cy="47037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3500" y="0"/>
            <a:ext cx="9144000" cy="762000"/>
          </a:xfrm>
        </p:spPr>
        <p:txBody>
          <a:bodyPr/>
          <a:lstStyle/>
          <a:p>
            <a:pPr eaLnBrk="1" hangingPunct="1"/>
            <a:r>
              <a:rPr lang="en-US" smtClean="0">
                <a:latin typeface="Arial" charset="0"/>
              </a:rPr>
              <a:t>Check the details of the connection</a:t>
            </a:r>
          </a:p>
        </p:txBody>
      </p:sp>
      <p:sp>
        <p:nvSpPr>
          <p:cNvPr id="15363" name="Text Box 51"/>
          <p:cNvSpPr txBox="1">
            <a:spLocks noChangeArrowheads="1"/>
          </p:cNvSpPr>
          <p:nvPr/>
        </p:nvSpPr>
        <p:spPr bwMode="auto">
          <a:xfrm>
            <a:off x="152400" y="55626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a:solidFill>
                <a:schemeClr val="tx1"/>
              </a:solidFill>
            </a:endParaRPr>
          </a:p>
        </p:txBody>
      </p:sp>
      <p:pic>
        <p:nvPicPr>
          <p:cNvPr id="15364" name="Picture 10" descr="C:\Users\Lee\Desktop\Pearson\Networking Lesson 9\jpegimages\ipconfigall.jpg"/>
          <p:cNvPicPr>
            <a:picLocks noChangeAspect="1" noChangeArrowheads="1"/>
          </p:cNvPicPr>
          <p:nvPr/>
        </p:nvPicPr>
        <p:blipFill>
          <a:blip r:embed="rId3" cstate="print"/>
          <a:srcRect/>
          <a:stretch>
            <a:fillRect/>
          </a:stretch>
        </p:blipFill>
        <p:spPr bwMode="auto">
          <a:xfrm>
            <a:off x="1143000" y="1219200"/>
            <a:ext cx="6477000" cy="3735388"/>
          </a:xfrm>
          <a:prstGeom prst="rect">
            <a:avLst/>
          </a:prstGeom>
          <a:noFill/>
          <a:ln w="9525">
            <a:noFill/>
            <a:miter lim="800000"/>
            <a:headEnd/>
            <a:tailEnd/>
          </a:ln>
        </p:spPr>
      </p:pic>
      <p:sp>
        <p:nvSpPr>
          <p:cNvPr id="15365" name="Rectangle 10"/>
          <p:cNvSpPr>
            <a:spLocks noChangeArrowheads="1"/>
          </p:cNvSpPr>
          <p:nvPr/>
        </p:nvSpPr>
        <p:spPr bwMode="auto">
          <a:xfrm>
            <a:off x="838200" y="5181600"/>
            <a:ext cx="7620000" cy="830997"/>
          </a:xfrm>
          <a:prstGeom prst="rect">
            <a:avLst/>
          </a:prstGeom>
          <a:noFill/>
          <a:ln w="9525">
            <a:noFill/>
            <a:miter lim="800000"/>
            <a:headEnd/>
            <a:tailEnd/>
          </a:ln>
        </p:spPr>
        <p:txBody>
          <a:bodyPr>
            <a:spAutoFit/>
          </a:bodyPr>
          <a:lstStyle/>
          <a:p>
            <a:pPr>
              <a:lnSpc>
                <a:spcPct val="100000"/>
              </a:lnSpc>
            </a:pPr>
            <a:r>
              <a:rPr lang="en-US" i="0" dirty="0">
                <a:latin typeface="Verdana" pitchFamily="34" charset="0"/>
              </a:rPr>
              <a:t>Type </a:t>
            </a:r>
            <a:r>
              <a:rPr lang="en-US" i="0" dirty="0" err="1">
                <a:latin typeface="Courier New" pitchFamily="49" charset="0"/>
                <a:cs typeface="Courier New" pitchFamily="49" charset="0"/>
              </a:rPr>
              <a:t>ipconfig</a:t>
            </a:r>
            <a:r>
              <a:rPr lang="en-US" i="0" dirty="0">
                <a:latin typeface="Courier New" pitchFamily="49" charset="0"/>
                <a:cs typeface="Courier New" pitchFamily="49" charset="0"/>
              </a:rPr>
              <a:t>/all</a:t>
            </a:r>
            <a:r>
              <a:rPr lang="en-US" i="0" dirty="0">
                <a:latin typeface="Verdana" pitchFamily="34" charset="0"/>
              </a:rPr>
              <a:t> at the command prompt to display the details of your connection.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3500" y="0"/>
            <a:ext cx="6781800" cy="762000"/>
          </a:xfrm>
        </p:spPr>
        <p:txBody>
          <a:bodyPr/>
          <a:lstStyle/>
          <a:p>
            <a:r>
              <a:rPr lang="en-US" smtClean="0">
                <a:latin typeface="Arial" charset="0"/>
              </a:rPr>
              <a:t>Turn off simple file sharing</a:t>
            </a:r>
          </a:p>
        </p:txBody>
      </p:sp>
      <p:sp>
        <p:nvSpPr>
          <p:cNvPr id="16387" name="Rectangle 3"/>
          <p:cNvSpPr>
            <a:spLocks noGrp="1" noChangeArrowheads="1"/>
          </p:cNvSpPr>
          <p:nvPr>
            <p:ph type="body" sz="half" idx="1"/>
          </p:nvPr>
        </p:nvSpPr>
        <p:spPr>
          <a:xfrm>
            <a:off x="381000" y="2133600"/>
            <a:ext cx="4114800" cy="4038600"/>
          </a:xfrm>
        </p:spPr>
        <p:txBody>
          <a:bodyPr/>
          <a:lstStyle/>
          <a:p>
            <a:pPr marL="0" indent="0">
              <a:buFont typeface="Times" pitchFamily="18" charset="0"/>
              <a:buNone/>
            </a:pPr>
            <a:r>
              <a:rPr lang="en-US" smtClean="0"/>
              <a:t>On your peer-to-peer network, you want to have control over who shares files. The first step is to turn off simple file sharing.</a:t>
            </a:r>
          </a:p>
        </p:txBody>
      </p:sp>
      <p:pic>
        <p:nvPicPr>
          <p:cNvPr id="16388" name="Picture 4" descr="simple file sharing"/>
          <p:cNvPicPr>
            <a:picLocks noGrp="1" noChangeAspect="1" noChangeArrowheads="1"/>
          </p:cNvPicPr>
          <p:nvPr>
            <p:ph sz="half" idx="2"/>
          </p:nvPr>
        </p:nvPicPr>
        <p:blipFill>
          <a:blip r:embed="rId3" cstate="print"/>
          <a:srcRect/>
          <a:stretch>
            <a:fillRect/>
          </a:stretch>
        </p:blipFill>
        <p:spPr>
          <a:xfrm>
            <a:off x="4867275" y="1509713"/>
            <a:ext cx="3676650" cy="4524375"/>
          </a:xfrm>
        </p:spPr>
      </p:pic>
      <p:sp>
        <p:nvSpPr>
          <p:cNvPr id="16389" name="Line 6"/>
          <p:cNvSpPr>
            <a:spLocks noChangeShapeType="1"/>
          </p:cNvSpPr>
          <p:nvPr/>
        </p:nvSpPr>
        <p:spPr bwMode="auto">
          <a:xfrm>
            <a:off x="3200400" y="3886200"/>
            <a:ext cx="2133600" cy="990600"/>
          </a:xfrm>
          <a:prstGeom prst="line">
            <a:avLst/>
          </a:prstGeom>
          <a:noFill/>
          <a:ln w="9525">
            <a:solidFill>
              <a:schemeClr val="tx1"/>
            </a:solidFill>
            <a:round/>
            <a:headEnd/>
            <a:tailEnd type="triangle" w="med" len="med"/>
          </a:ln>
        </p:spPr>
        <p:txBody>
          <a:bodyPr>
            <a:spAutoFit/>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title"/>
          </p:nvPr>
        </p:nvSpPr>
        <p:spPr>
          <a:xfrm>
            <a:off x="63500" y="0"/>
            <a:ext cx="8686800" cy="762000"/>
          </a:xfrm>
        </p:spPr>
        <p:txBody>
          <a:bodyPr/>
          <a:lstStyle/>
          <a:p>
            <a:r>
              <a:rPr lang="en-US" smtClean="0">
                <a:latin typeface="Arial" charset="0"/>
              </a:rPr>
              <a:t>Configure folders for file sharing</a:t>
            </a:r>
          </a:p>
        </p:txBody>
      </p:sp>
      <p:pic>
        <p:nvPicPr>
          <p:cNvPr id="17411" name="Picture 4" descr="Properties"/>
          <p:cNvPicPr>
            <a:picLocks noGrp="1" noChangeAspect="1" noChangeArrowheads="1"/>
          </p:cNvPicPr>
          <p:nvPr>
            <p:ph idx="1"/>
          </p:nvPr>
        </p:nvPicPr>
        <p:blipFill>
          <a:blip r:embed="rId3" cstate="print"/>
          <a:srcRect/>
          <a:stretch>
            <a:fillRect/>
          </a:stretch>
        </p:blipFill>
        <p:spPr>
          <a:xfrm>
            <a:off x="609600" y="1219200"/>
            <a:ext cx="4011613" cy="5257800"/>
          </a:xfrm>
        </p:spPr>
      </p:pic>
      <p:sp>
        <p:nvSpPr>
          <p:cNvPr id="17412" name="Text Box 7"/>
          <p:cNvSpPr txBox="1">
            <a:spLocks noChangeArrowheads="1"/>
          </p:cNvSpPr>
          <p:nvPr/>
        </p:nvSpPr>
        <p:spPr bwMode="auto">
          <a:xfrm>
            <a:off x="4937125" y="1365250"/>
            <a:ext cx="184150" cy="420688"/>
          </a:xfrm>
          <a:prstGeom prst="rect">
            <a:avLst/>
          </a:prstGeom>
          <a:noFill/>
          <a:ln w="9525" algn="ctr">
            <a:noFill/>
            <a:miter lim="800000"/>
            <a:headEnd/>
            <a:tailEnd/>
          </a:ln>
        </p:spPr>
        <p:txBody>
          <a:bodyPr wrap="none">
            <a:spAutoFit/>
          </a:bodyPr>
          <a:lstStyle/>
          <a:p>
            <a:endParaRPr lang="en-US"/>
          </a:p>
        </p:txBody>
      </p:sp>
      <p:sp>
        <p:nvSpPr>
          <p:cNvPr id="17413" name="Text Box 8"/>
          <p:cNvSpPr txBox="1">
            <a:spLocks noChangeArrowheads="1"/>
          </p:cNvSpPr>
          <p:nvPr/>
        </p:nvSpPr>
        <p:spPr bwMode="auto">
          <a:xfrm>
            <a:off x="5029200" y="1371600"/>
            <a:ext cx="3825875" cy="2771775"/>
          </a:xfrm>
          <a:prstGeom prst="rect">
            <a:avLst/>
          </a:prstGeom>
          <a:noFill/>
          <a:ln w="9525" algn="ctr">
            <a:noFill/>
            <a:miter lim="800000"/>
            <a:headEnd/>
            <a:tailEnd/>
          </a:ln>
        </p:spPr>
        <p:txBody>
          <a:bodyPr>
            <a:spAutoFit/>
          </a:bodyPr>
          <a:lstStyle/>
          <a:p>
            <a:pPr>
              <a:lnSpc>
                <a:spcPct val="100000"/>
              </a:lnSpc>
            </a:pPr>
            <a:r>
              <a:rPr lang="en-US" sz="2200" i="0">
                <a:latin typeface="Verdana" pitchFamily="34" charset="0"/>
              </a:rPr>
              <a:t>If there are certain folders that you want to share or that you do not want to share on your network, you can indicate the sharing permission from the Properties window.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3500" y="0"/>
            <a:ext cx="9144000" cy="762000"/>
          </a:xfrm>
        </p:spPr>
        <p:txBody>
          <a:bodyPr/>
          <a:lstStyle/>
          <a:p>
            <a:pPr eaLnBrk="1" hangingPunct="1"/>
            <a:r>
              <a:rPr lang="en-US" smtClean="0">
                <a:latin typeface="Arial" charset="0"/>
              </a:rPr>
              <a:t>Access shared content from My Network Places</a:t>
            </a:r>
          </a:p>
        </p:txBody>
      </p:sp>
      <p:sp>
        <p:nvSpPr>
          <p:cNvPr id="18435" name="Rectangle 47"/>
          <p:cNvSpPr>
            <a:spLocks noChangeArrowheads="1"/>
          </p:cNvSpPr>
          <p:nvPr/>
        </p:nvSpPr>
        <p:spPr bwMode="auto">
          <a:xfrm>
            <a:off x="304800" y="1447800"/>
            <a:ext cx="3276600" cy="1066800"/>
          </a:xfrm>
          <a:prstGeom prst="rect">
            <a:avLst/>
          </a:prstGeom>
          <a:noFill/>
          <a:ln w="9525">
            <a:noFill/>
            <a:miter lim="800000"/>
            <a:headEnd/>
            <a:tailEnd/>
          </a:ln>
        </p:spPr>
        <p:txBody>
          <a:bodyPr/>
          <a:lstStyle/>
          <a:p>
            <a:pPr>
              <a:lnSpc>
                <a:spcPct val="100000"/>
              </a:lnSpc>
              <a:defRPr/>
            </a:pPr>
            <a:r>
              <a:rPr lang="en-US" sz="2200" i="0" dirty="0">
                <a:latin typeface="+mn-lt"/>
              </a:rPr>
              <a:t>To access shared content from other computers on the network, open the My Network Places folder from the Start menu.</a:t>
            </a:r>
          </a:p>
        </p:txBody>
      </p:sp>
      <p:sp>
        <p:nvSpPr>
          <p:cNvPr id="18436" name="Text Box 51"/>
          <p:cNvSpPr txBox="1">
            <a:spLocks noChangeArrowheads="1"/>
          </p:cNvSpPr>
          <p:nvPr/>
        </p:nvSpPr>
        <p:spPr bwMode="auto">
          <a:xfrm>
            <a:off x="152400" y="55626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a:solidFill>
                <a:schemeClr val="tx1"/>
              </a:solidFill>
            </a:endParaRPr>
          </a:p>
        </p:txBody>
      </p:sp>
      <p:pic>
        <p:nvPicPr>
          <p:cNvPr id="18437" name="Picture 7" descr="shared docs"/>
          <p:cNvPicPr>
            <a:picLocks noChangeAspect="1" noChangeArrowheads="1"/>
          </p:cNvPicPr>
          <p:nvPr/>
        </p:nvPicPr>
        <p:blipFill>
          <a:blip r:embed="rId3" cstate="print"/>
          <a:srcRect/>
          <a:stretch>
            <a:fillRect/>
          </a:stretch>
        </p:blipFill>
        <p:spPr bwMode="auto">
          <a:xfrm>
            <a:off x="3810000" y="1371600"/>
            <a:ext cx="4762500" cy="443706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1438" y="0"/>
            <a:ext cx="9144000" cy="762000"/>
          </a:xfrm>
        </p:spPr>
        <p:txBody>
          <a:bodyPr/>
          <a:lstStyle/>
          <a:p>
            <a:pPr eaLnBrk="1" hangingPunct="1"/>
            <a:r>
              <a:rPr lang="en-US" smtClean="0">
                <a:latin typeface="Arial" charset="0"/>
              </a:rPr>
              <a:t>Use UTP cable to physically connect the computers</a:t>
            </a:r>
          </a:p>
        </p:txBody>
      </p:sp>
      <p:sp>
        <p:nvSpPr>
          <p:cNvPr id="4099" name="Rectangle 47"/>
          <p:cNvSpPr>
            <a:spLocks noChangeArrowheads="1"/>
          </p:cNvSpPr>
          <p:nvPr/>
        </p:nvSpPr>
        <p:spPr bwMode="auto">
          <a:xfrm>
            <a:off x="381000" y="1371600"/>
            <a:ext cx="4114800" cy="3505200"/>
          </a:xfrm>
          <a:prstGeom prst="rect">
            <a:avLst/>
          </a:prstGeom>
          <a:noFill/>
          <a:ln w="9525">
            <a:noFill/>
            <a:miter lim="800000"/>
            <a:headEnd/>
            <a:tailEnd/>
          </a:ln>
        </p:spPr>
        <p:txBody>
          <a:bodyPr/>
          <a:lstStyle/>
          <a:p>
            <a:pPr marL="342900" indent="-342900">
              <a:lnSpc>
                <a:spcPct val="100000"/>
              </a:lnSpc>
              <a:buSzPct val="100000"/>
              <a:buFont typeface="Times" pitchFamily="18" charset="0"/>
              <a:buChar char="•"/>
            </a:pPr>
            <a:r>
              <a:rPr lang="en-US" sz="2200" i="0">
                <a:latin typeface="Verdana" pitchFamily="34" charset="0"/>
              </a:rPr>
              <a:t>Connect computers directly with UTP cable or thinnet cable.</a:t>
            </a:r>
          </a:p>
          <a:p>
            <a:pPr marL="342900" indent="-342900">
              <a:lnSpc>
                <a:spcPct val="100000"/>
              </a:lnSpc>
              <a:buSzPct val="100000"/>
              <a:buFont typeface="Times" pitchFamily="18" charset="0"/>
              <a:buChar char="•"/>
            </a:pPr>
            <a:r>
              <a:rPr lang="en-US" sz="2200" i="0">
                <a:latin typeface="Verdana" pitchFamily="34" charset="0"/>
              </a:rPr>
              <a:t>Green lights indicate the hardware is functioning correctly.</a:t>
            </a:r>
          </a:p>
        </p:txBody>
      </p:sp>
      <p:sp>
        <p:nvSpPr>
          <p:cNvPr id="4100" name="Text Box 51"/>
          <p:cNvSpPr txBox="1">
            <a:spLocks noChangeArrowheads="1"/>
          </p:cNvSpPr>
          <p:nvPr/>
        </p:nvSpPr>
        <p:spPr bwMode="auto">
          <a:xfrm>
            <a:off x="152400" y="55626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a:solidFill>
                <a:schemeClr val="tx1"/>
              </a:solidFill>
            </a:endParaRPr>
          </a:p>
        </p:txBody>
      </p:sp>
      <p:pic>
        <p:nvPicPr>
          <p:cNvPr id="4101" name="Picture 10" descr="C:\Users\Lee\Desktop\Pearson\Networking Lesson 9\jpegimages\desktopcables.jpg"/>
          <p:cNvPicPr>
            <a:picLocks noChangeAspect="1" noChangeArrowheads="1"/>
          </p:cNvPicPr>
          <p:nvPr/>
        </p:nvPicPr>
        <p:blipFill>
          <a:blip r:embed="rId3" cstate="print"/>
          <a:srcRect/>
          <a:stretch>
            <a:fillRect/>
          </a:stretch>
        </p:blipFill>
        <p:spPr bwMode="auto">
          <a:xfrm>
            <a:off x="5181600" y="1447800"/>
            <a:ext cx="3200400" cy="4808538"/>
          </a:xfrm>
          <a:prstGeom prst="rect">
            <a:avLst/>
          </a:prstGeom>
          <a:noFill/>
          <a:ln w="9525">
            <a:noFill/>
            <a:miter lim="800000"/>
            <a:headEnd/>
            <a:tailEnd/>
          </a:ln>
        </p:spPr>
      </p:pic>
      <p:pic>
        <p:nvPicPr>
          <p:cNvPr id="4102" name="Picture 12" descr="C:\Users\Lee\Desktop\Pearson\Networking Lesson 9\jpegimages\laptopcable.jpg"/>
          <p:cNvPicPr>
            <a:picLocks noChangeAspect="1" noChangeArrowheads="1"/>
          </p:cNvPicPr>
          <p:nvPr/>
        </p:nvPicPr>
        <p:blipFill>
          <a:blip r:embed="rId4" cstate="print"/>
          <a:srcRect/>
          <a:stretch>
            <a:fillRect/>
          </a:stretch>
        </p:blipFill>
        <p:spPr bwMode="auto">
          <a:xfrm>
            <a:off x="685800" y="3733800"/>
            <a:ext cx="3810000" cy="2535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1438" y="0"/>
            <a:ext cx="9144000" cy="762000"/>
          </a:xfrm>
        </p:spPr>
        <p:txBody>
          <a:bodyPr/>
          <a:lstStyle/>
          <a:p>
            <a:pPr eaLnBrk="1" hangingPunct="1"/>
            <a:r>
              <a:rPr lang="en-US" smtClean="0">
                <a:latin typeface="Arial" charset="0"/>
              </a:rPr>
              <a:t>Use the ping command to check the connection</a:t>
            </a:r>
          </a:p>
        </p:txBody>
      </p:sp>
      <p:sp>
        <p:nvSpPr>
          <p:cNvPr id="5123" name="Rectangle 47"/>
          <p:cNvSpPr>
            <a:spLocks noChangeArrowheads="1"/>
          </p:cNvSpPr>
          <p:nvPr/>
        </p:nvSpPr>
        <p:spPr bwMode="auto">
          <a:xfrm>
            <a:off x="4800600" y="4800600"/>
            <a:ext cx="3886200" cy="1752600"/>
          </a:xfrm>
          <a:prstGeom prst="rect">
            <a:avLst/>
          </a:prstGeom>
          <a:noFill/>
          <a:ln w="9525">
            <a:noFill/>
            <a:miter lim="800000"/>
            <a:headEnd/>
            <a:tailEnd/>
          </a:ln>
        </p:spPr>
        <p:txBody>
          <a:bodyPr/>
          <a:lstStyle/>
          <a:p>
            <a:pPr marL="346075" lvl="2" indent="-346075">
              <a:lnSpc>
                <a:spcPct val="100000"/>
              </a:lnSpc>
              <a:buSzTx/>
              <a:buFont typeface="Times" pitchFamily="18" charset="0"/>
              <a:buAutoNum type="arabicPeriod"/>
            </a:pPr>
            <a:r>
              <a:rPr lang="en-US" sz="2200" i="0"/>
              <a:t>Select Run from the Start menu and enter </a:t>
            </a:r>
            <a:r>
              <a:rPr lang="en-US" sz="2200"/>
              <a:t>cmd</a:t>
            </a:r>
            <a:r>
              <a:rPr lang="en-US" sz="2200" i="0"/>
              <a:t>.</a:t>
            </a:r>
          </a:p>
          <a:p>
            <a:pPr marL="346075" lvl="2" indent="-346075">
              <a:lnSpc>
                <a:spcPct val="100000"/>
              </a:lnSpc>
              <a:buSzTx/>
              <a:buFont typeface="Times" pitchFamily="18" charset="0"/>
              <a:buAutoNum type="arabicPeriod"/>
            </a:pPr>
            <a:r>
              <a:rPr lang="en-US" sz="2200" i="0"/>
              <a:t>Type </a:t>
            </a:r>
            <a:r>
              <a:rPr lang="en-US" sz="2200"/>
              <a:t>ping 127.0.0.1</a:t>
            </a:r>
            <a:r>
              <a:rPr lang="en-US" sz="2200" i="0"/>
              <a:t> at the command prompt.</a:t>
            </a:r>
            <a:r>
              <a:rPr lang="en-US" sz="2200"/>
              <a:t> </a:t>
            </a:r>
          </a:p>
        </p:txBody>
      </p:sp>
      <p:pic>
        <p:nvPicPr>
          <p:cNvPr id="5124" name="Picture 10" descr="C:\Users\Lee\Desktop\Pearson\Networking Lesson 9\jpegimages\selfping.jpg"/>
          <p:cNvPicPr>
            <a:picLocks noChangeAspect="1" noChangeArrowheads="1"/>
          </p:cNvPicPr>
          <p:nvPr/>
        </p:nvPicPr>
        <p:blipFill>
          <a:blip r:embed="rId3" cstate="print"/>
          <a:srcRect/>
          <a:stretch>
            <a:fillRect/>
          </a:stretch>
        </p:blipFill>
        <p:spPr bwMode="auto">
          <a:xfrm>
            <a:off x="990600" y="1066800"/>
            <a:ext cx="7010400" cy="3543300"/>
          </a:xfrm>
          <a:prstGeom prst="rect">
            <a:avLst/>
          </a:prstGeom>
          <a:noFill/>
          <a:ln w="9525">
            <a:noFill/>
            <a:miter lim="800000"/>
            <a:headEnd/>
            <a:tailEnd/>
          </a:ln>
        </p:spPr>
      </p:pic>
      <p:sp>
        <p:nvSpPr>
          <p:cNvPr id="6150" name="Rectangle 10"/>
          <p:cNvSpPr>
            <a:spLocks noChangeArrowheads="1"/>
          </p:cNvSpPr>
          <p:nvPr/>
        </p:nvSpPr>
        <p:spPr bwMode="auto">
          <a:xfrm>
            <a:off x="0" y="4800600"/>
            <a:ext cx="4419600" cy="1446213"/>
          </a:xfrm>
          <a:prstGeom prst="rect">
            <a:avLst/>
          </a:prstGeom>
          <a:noFill/>
          <a:ln w="9525">
            <a:noFill/>
            <a:miter lim="800000"/>
            <a:headEnd/>
            <a:tailEnd/>
          </a:ln>
        </p:spPr>
        <p:txBody>
          <a:bodyPr>
            <a:spAutoFit/>
          </a:bodyPr>
          <a:lstStyle/>
          <a:p>
            <a:pPr marL="347472" indent="-347472">
              <a:lnSpc>
                <a:spcPct val="100000"/>
              </a:lnSpc>
              <a:buSzPct val="100000"/>
              <a:defRPr/>
            </a:pPr>
            <a:r>
              <a:rPr lang="en-US" sz="2200" i="0" dirty="0">
                <a:latin typeface="+mn-lt"/>
              </a:rPr>
              <a:t>	You can ping your own computer to check that the hardware connection is functioning properly: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1438" y="0"/>
            <a:ext cx="9144000" cy="762000"/>
          </a:xfrm>
        </p:spPr>
        <p:txBody>
          <a:bodyPr/>
          <a:lstStyle/>
          <a:p>
            <a:pPr eaLnBrk="1" hangingPunct="1"/>
            <a:r>
              <a:rPr lang="en-US" smtClean="0">
                <a:latin typeface="Arial" charset="0"/>
              </a:rPr>
              <a:t>Set up local area connection properties</a:t>
            </a:r>
          </a:p>
        </p:txBody>
      </p:sp>
      <p:sp>
        <p:nvSpPr>
          <p:cNvPr id="6147" name="Rectangle 47"/>
          <p:cNvSpPr>
            <a:spLocks noChangeArrowheads="1"/>
          </p:cNvSpPr>
          <p:nvPr/>
        </p:nvSpPr>
        <p:spPr bwMode="auto">
          <a:xfrm>
            <a:off x="0" y="1219200"/>
            <a:ext cx="8686800" cy="838200"/>
          </a:xfrm>
          <a:prstGeom prst="rect">
            <a:avLst/>
          </a:prstGeom>
          <a:noFill/>
          <a:ln w="9525">
            <a:noFill/>
            <a:miter lim="800000"/>
            <a:headEnd/>
            <a:tailEnd/>
          </a:ln>
        </p:spPr>
        <p:txBody>
          <a:bodyPr/>
          <a:lstStyle/>
          <a:p>
            <a:pPr marL="342900" indent="-342900">
              <a:lnSpc>
                <a:spcPct val="100000"/>
              </a:lnSpc>
            </a:pPr>
            <a:r>
              <a:rPr lang="en-US" sz="2200" i="0"/>
              <a:t>	</a:t>
            </a:r>
          </a:p>
        </p:txBody>
      </p:sp>
      <p:sp>
        <p:nvSpPr>
          <p:cNvPr id="6148" name="Text Box 51"/>
          <p:cNvSpPr txBox="1">
            <a:spLocks noChangeArrowheads="1"/>
          </p:cNvSpPr>
          <p:nvPr/>
        </p:nvSpPr>
        <p:spPr bwMode="auto">
          <a:xfrm>
            <a:off x="152400" y="55626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a:solidFill>
                <a:schemeClr val="tx1"/>
              </a:solidFill>
            </a:endParaRPr>
          </a:p>
        </p:txBody>
      </p:sp>
      <p:sp>
        <p:nvSpPr>
          <p:cNvPr id="6149" name="Rectangle 9"/>
          <p:cNvSpPr>
            <a:spLocks noChangeArrowheads="1"/>
          </p:cNvSpPr>
          <p:nvPr/>
        </p:nvSpPr>
        <p:spPr bwMode="auto">
          <a:xfrm>
            <a:off x="228600" y="1143000"/>
            <a:ext cx="8763000" cy="822325"/>
          </a:xfrm>
          <a:prstGeom prst="rect">
            <a:avLst/>
          </a:prstGeom>
          <a:noFill/>
          <a:ln w="9525">
            <a:noFill/>
            <a:miter lim="800000"/>
            <a:headEnd/>
            <a:tailEnd/>
          </a:ln>
        </p:spPr>
        <p:txBody>
          <a:bodyPr>
            <a:spAutoFit/>
          </a:bodyPr>
          <a:lstStyle/>
          <a:p>
            <a:pPr marL="53975">
              <a:lnSpc>
                <a:spcPct val="100000"/>
              </a:lnSpc>
              <a:tabLst>
                <a:tab pos="287338" algn="l"/>
              </a:tabLst>
            </a:pPr>
            <a:r>
              <a:rPr lang="en-US" i="0">
                <a:latin typeface="Verdana" pitchFamily="34" charset="0"/>
              </a:rPr>
              <a:t>In the Local Area Connection Properties dialog box, check the following boxes:</a:t>
            </a:r>
          </a:p>
        </p:txBody>
      </p:sp>
      <p:sp>
        <p:nvSpPr>
          <p:cNvPr id="7174" name="Rectangle 8"/>
          <p:cNvSpPr>
            <a:spLocks noChangeArrowheads="1"/>
          </p:cNvSpPr>
          <p:nvPr/>
        </p:nvSpPr>
        <p:spPr bwMode="auto">
          <a:xfrm>
            <a:off x="381000" y="2057400"/>
            <a:ext cx="3276600" cy="2092325"/>
          </a:xfrm>
          <a:prstGeom prst="rect">
            <a:avLst/>
          </a:prstGeom>
          <a:noFill/>
          <a:ln w="9525" algn="ctr">
            <a:noFill/>
            <a:miter lim="800000"/>
            <a:headEnd/>
            <a:tailEnd/>
          </a:ln>
        </p:spPr>
        <p:txBody>
          <a:bodyPr>
            <a:spAutoFit/>
          </a:bodyPr>
          <a:lstStyle/>
          <a:p>
            <a:pPr marL="228600" indent="-228600">
              <a:lnSpc>
                <a:spcPct val="100000"/>
              </a:lnSpc>
              <a:spcBef>
                <a:spcPts val="0"/>
              </a:spcBef>
              <a:spcAft>
                <a:spcPts val="1200"/>
              </a:spcAft>
              <a:buSzPct val="100000"/>
              <a:buFont typeface="Times" pitchFamily="18" charset="0"/>
              <a:buChar char="•"/>
              <a:defRPr/>
            </a:pPr>
            <a:r>
              <a:rPr lang="en-US" sz="2200" i="0" dirty="0">
                <a:latin typeface="+mn-lt"/>
              </a:rPr>
              <a:t>Client for Microsoft Networks</a:t>
            </a:r>
          </a:p>
          <a:p>
            <a:pPr marL="228600" indent="-228600">
              <a:lnSpc>
                <a:spcPct val="100000"/>
              </a:lnSpc>
              <a:spcBef>
                <a:spcPts val="0"/>
              </a:spcBef>
              <a:spcAft>
                <a:spcPts val="1200"/>
              </a:spcAft>
              <a:buSzPct val="100000"/>
              <a:buFont typeface="Times" pitchFamily="18" charset="0"/>
              <a:buChar char="•"/>
              <a:defRPr/>
            </a:pPr>
            <a:r>
              <a:rPr lang="en-US" sz="2200" i="0" dirty="0">
                <a:latin typeface="+mn-lt"/>
              </a:rPr>
              <a:t>File and Printer Sharing</a:t>
            </a:r>
          </a:p>
          <a:p>
            <a:pPr marL="228600" indent="-228600">
              <a:lnSpc>
                <a:spcPct val="100000"/>
              </a:lnSpc>
              <a:spcBef>
                <a:spcPts val="0"/>
              </a:spcBef>
              <a:spcAft>
                <a:spcPts val="1200"/>
              </a:spcAft>
              <a:buSzPct val="100000"/>
              <a:buFont typeface="Times" pitchFamily="18" charset="0"/>
              <a:buChar char="•"/>
              <a:defRPr/>
            </a:pPr>
            <a:r>
              <a:rPr lang="en-US" sz="2200" i="0" dirty="0">
                <a:latin typeface="+mn-lt"/>
              </a:rPr>
              <a:t>TCP/IP</a:t>
            </a:r>
          </a:p>
        </p:txBody>
      </p:sp>
      <p:pic>
        <p:nvPicPr>
          <p:cNvPr id="6151" name="Picture 8"/>
          <p:cNvPicPr>
            <a:picLocks noChangeAspect="1" noChangeArrowheads="1"/>
          </p:cNvPicPr>
          <p:nvPr/>
        </p:nvPicPr>
        <p:blipFill>
          <a:blip r:embed="rId3" cstate="print"/>
          <a:srcRect/>
          <a:stretch>
            <a:fillRect/>
          </a:stretch>
        </p:blipFill>
        <p:spPr bwMode="auto">
          <a:xfrm>
            <a:off x="3697288" y="2133600"/>
            <a:ext cx="5160962" cy="3733800"/>
          </a:xfrm>
          <a:prstGeom prst="rect">
            <a:avLst/>
          </a:prstGeom>
          <a:noFill/>
          <a:ln w="9525" algn="ctr">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1438" y="0"/>
            <a:ext cx="9144000" cy="762000"/>
          </a:xfrm>
        </p:spPr>
        <p:txBody>
          <a:bodyPr/>
          <a:lstStyle/>
          <a:p>
            <a:pPr eaLnBrk="1" hangingPunct="1"/>
            <a:r>
              <a:rPr lang="en-US" smtClean="0">
                <a:latin typeface="Arial" charset="0"/>
              </a:rPr>
              <a:t>Run the Network Setup Wizard</a:t>
            </a:r>
          </a:p>
        </p:txBody>
      </p:sp>
      <p:sp>
        <p:nvSpPr>
          <p:cNvPr id="8195" name="Rectangle 47"/>
          <p:cNvSpPr>
            <a:spLocks noChangeArrowheads="1"/>
          </p:cNvSpPr>
          <p:nvPr/>
        </p:nvSpPr>
        <p:spPr bwMode="auto">
          <a:xfrm>
            <a:off x="304800" y="1143000"/>
            <a:ext cx="8229600" cy="914400"/>
          </a:xfrm>
          <a:prstGeom prst="rect">
            <a:avLst/>
          </a:prstGeom>
          <a:noFill/>
          <a:ln w="9525">
            <a:noFill/>
            <a:miter lim="800000"/>
            <a:headEnd/>
            <a:tailEnd/>
          </a:ln>
        </p:spPr>
        <p:txBody>
          <a:bodyPr/>
          <a:lstStyle/>
          <a:p>
            <a:pPr>
              <a:lnSpc>
                <a:spcPct val="100000"/>
              </a:lnSpc>
              <a:defRPr/>
            </a:pPr>
            <a:r>
              <a:rPr lang="en-US" i="0" dirty="0">
                <a:latin typeface="+mn-lt"/>
              </a:rPr>
              <a:t>Windows XP has a Network Setup Wizard that will assist you in setting up a peer-to-peer network. </a:t>
            </a:r>
          </a:p>
        </p:txBody>
      </p:sp>
      <p:sp>
        <p:nvSpPr>
          <p:cNvPr id="7172" name="Text Box 51"/>
          <p:cNvSpPr txBox="1">
            <a:spLocks noChangeArrowheads="1"/>
          </p:cNvSpPr>
          <p:nvPr/>
        </p:nvSpPr>
        <p:spPr bwMode="auto">
          <a:xfrm>
            <a:off x="152400" y="55626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a:solidFill>
                <a:schemeClr val="tx1"/>
              </a:solidFill>
            </a:endParaRPr>
          </a:p>
        </p:txBody>
      </p:sp>
      <p:pic>
        <p:nvPicPr>
          <p:cNvPr id="7173" name="Picture 7" descr="C:\Users\Lee\Desktop\Pearson\Networking Lesson 9\jpegimages\network1.jpg"/>
          <p:cNvPicPr>
            <a:picLocks noChangeAspect="1" noChangeArrowheads="1"/>
          </p:cNvPicPr>
          <p:nvPr/>
        </p:nvPicPr>
        <p:blipFill>
          <a:blip r:embed="rId3" cstate="print"/>
          <a:srcRect/>
          <a:stretch>
            <a:fillRect/>
          </a:stretch>
        </p:blipFill>
        <p:spPr bwMode="auto">
          <a:xfrm>
            <a:off x="1828800" y="2257425"/>
            <a:ext cx="5334000" cy="41719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1438" y="0"/>
            <a:ext cx="9144000" cy="762000"/>
          </a:xfrm>
        </p:spPr>
        <p:txBody>
          <a:bodyPr/>
          <a:lstStyle/>
          <a:p>
            <a:r>
              <a:rPr lang="en-US" smtClean="0">
                <a:latin typeface="Arial" charset="0"/>
              </a:rPr>
              <a:t>How do the computers connect to the Internet?</a:t>
            </a:r>
          </a:p>
        </p:txBody>
      </p:sp>
      <p:pic>
        <p:nvPicPr>
          <p:cNvPr id="8195" name="Picture 2" descr="C:\Users\Lee\Desktop\Pearson\Networking Lesson 9\jpegimages\network2.jpg"/>
          <p:cNvPicPr>
            <a:picLocks noChangeAspect="1" noChangeArrowheads="1"/>
          </p:cNvPicPr>
          <p:nvPr/>
        </p:nvPicPr>
        <p:blipFill>
          <a:blip r:embed="rId3" cstate="print"/>
          <a:srcRect/>
          <a:stretch>
            <a:fillRect/>
          </a:stretch>
        </p:blipFill>
        <p:spPr bwMode="auto">
          <a:xfrm>
            <a:off x="169863" y="1306513"/>
            <a:ext cx="6019800" cy="4705350"/>
          </a:xfrm>
          <a:prstGeom prst="rect">
            <a:avLst/>
          </a:prstGeom>
          <a:noFill/>
          <a:ln w="9525">
            <a:noFill/>
            <a:miter lim="800000"/>
            <a:headEnd/>
            <a:tailEnd/>
          </a:ln>
        </p:spPr>
      </p:pic>
      <p:sp>
        <p:nvSpPr>
          <p:cNvPr id="8196" name="Text Box 5"/>
          <p:cNvSpPr txBox="1">
            <a:spLocks noChangeArrowheads="1"/>
          </p:cNvSpPr>
          <p:nvPr/>
        </p:nvSpPr>
        <p:spPr bwMode="auto">
          <a:xfrm>
            <a:off x="6324600" y="1752600"/>
            <a:ext cx="2606675" cy="3441700"/>
          </a:xfrm>
          <a:prstGeom prst="rect">
            <a:avLst/>
          </a:prstGeom>
          <a:noFill/>
          <a:ln w="9525" algn="ctr">
            <a:noFill/>
            <a:miter lim="800000"/>
            <a:headEnd/>
            <a:tailEnd/>
          </a:ln>
        </p:spPr>
        <p:txBody>
          <a:bodyPr>
            <a:spAutoFit/>
          </a:bodyPr>
          <a:lstStyle/>
          <a:p>
            <a:pPr>
              <a:lnSpc>
                <a:spcPct val="100000"/>
              </a:lnSpc>
            </a:pPr>
            <a:r>
              <a:rPr lang="en-US" sz="2200" i="0">
                <a:latin typeface="Verdana" pitchFamily="34" charset="0"/>
              </a:rPr>
              <a:t>Select the option that most closely describes how your computer connects to the Internet. (If your computer does not have Internet access, select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1438" y="0"/>
            <a:ext cx="8305800" cy="762000"/>
          </a:xfrm>
        </p:spPr>
        <p:txBody>
          <a:bodyPr/>
          <a:lstStyle/>
          <a:p>
            <a:r>
              <a:rPr lang="en-US" smtClean="0">
                <a:latin typeface="Arial" charset="0"/>
              </a:rPr>
              <a:t>Name the computer</a:t>
            </a:r>
          </a:p>
        </p:txBody>
      </p:sp>
      <p:pic>
        <p:nvPicPr>
          <p:cNvPr id="9219" name="Picture 2" descr="C:\Users\Lee\Desktop\Pearson\Networking Lesson 9\jpegimages\network3.jpg"/>
          <p:cNvPicPr>
            <a:picLocks noChangeAspect="1" noChangeArrowheads="1"/>
          </p:cNvPicPr>
          <p:nvPr/>
        </p:nvPicPr>
        <p:blipFill>
          <a:blip r:embed="rId3" cstate="print"/>
          <a:srcRect/>
          <a:stretch>
            <a:fillRect/>
          </a:stretch>
        </p:blipFill>
        <p:spPr bwMode="auto">
          <a:xfrm>
            <a:off x="2438400" y="2209800"/>
            <a:ext cx="5486400" cy="4286250"/>
          </a:xfrm>
          <a:prstGeom prst="rect">
            <a:avLst/>
          </a:prstGeom>
          <a:noFill/>
          <a:ln w="9525">
            <a:noFill/>
            <a:miter lim="800000"/>
            <a:headEnd/>
            <a:tailEnd/>
          </a:ln>
        </p:spPr>
      </p:pic>
      <p:sp>
        <p:nvSpPr>
          <p:cNvPr id="10244" name="Rectangle 47"/>
          <p:cNvSpPr>
            <a:spLocks noChangeArrowheads="1"/>
          </p:cNvSpPr>
          <p:nvPr/>
        </p:nvSpPr>
        <p:spPr bwMode="auto">
          <a:xfrm>
            <a:off x="228600" y="1066800"/>
            <a:ext cx="8915400" cy="1143000"/>
          </a:xfrm>
          <a:prstGeom prst="rect">
            <a:avLst/>
          </a:prstGeom>
          <a:noFill/>
          <a:ln w="9525">
            <a:noFill/>
            <a:miter lim="800000"/>
            <a:headEnd/>
            <a:tailEnd/>
          </a:ln>
        </p:spPr>
        <p:txBody>
          <a:bodyPr/>
          <a:lstStyle/>
          <a:p>
            <a:pPr>
              <a:lnSpc>
                <a:spcPct val="100000"/>
              </a:lnSpc>
              <a:defRPr/>
            </a:pPr>
            <a:r>
              <a:rPr lang="en-US" sz="2200" i="0" dirty="0">
                <a:latin typeface="+mn-lt"/>
              </a:rPr>
              <a:t>Naming the computer allows you to access it from other computers on the network. You must remember which name corresponds to each computer.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1438" y="0"/>
            <a:ext cx="7772400" cy="762000"/>
          </a:xfrm>
        </p:spPr>
        <p:txBody>
          <a:bodyPr/>
          <a:lstStyle/>
          <a:p>
            <a:r>
              <a:rPr lang="en-US" smtClean="0">
                <a:latin typeface="Arial" charset="0"/>
              </a:rPr>
              <a:t>Name the network</a:t>
            </a:r>
          </a:p>
        </p:txBody>
      </p:sp>
      <p:pic>
        <p:nvPicPr>
          <p:cNvPr id="10243" name="Picture 10" descr="C:\Users\Lee\Desktop\Pearson\Networking Lesson 9\jpegimages\networknaming.jpg"/>
          <p:cNvPicPr>
            <a:picLocks noChangeAspect="1" noChangeArrowheads="1"/>
          </p:cNvPicPr>
          <p:nvPr/>
        </p:nvPicPr>
        <p:blipFill>
          <a:blip r:embed="rId3" cstate="print"/>
          <a:srcRect/>
          <a:stretch>
            <a:fillRect/>
          </a:stretch>
        </p:blipFill>
        <p:spPr bwMode="auto">
          <a:xfrm>
            <a:off x="1752600" y="1295400"/>
            <a:ext cx="4953000" cy="3862388"/>
          </a:xfrm>
          <a:prstGeom prst="rect">
            <a:avLst/>
          </a:prstGeom>
          <a:noFill/>
          <a:ln w="9525">
            <a:noFill/>
            <a:miter lim="800000"/>
            <a:headEnd/>
            <a:tailEnd/>
          </a:ln>
        </p:spPr>
      </p:pic>
      <p:sp>
        <p:nvSpPr>
          <p:cNvPr id="10244" name="Rectangle 3"/>
          <p:cNvSpPr>
            <a:spLocks noChangeArrowheads="1"/>
          </p:cNvSpPr>
          <p:nvPr/>
        </p:nvSpPr>
        <p:spPr bwMode="auto">
          <a:xfrm>
            <a:off x="457200" y="5486400"/>
            <a:ext cx="8686800" cy="822325"/>
          </a:xfrm>
          <a:prstGeom prst="rect">
            <a:avLst/>
          </a:prstGeom>
          <a:noFill/>
          <a:ln w="9525">
            <a:noFill/>
            <a:miter lim="800000"/>
            <a:headEnd/>
            <a:tailEnd/>
          </a:ln>
        </p:spPr>
        <p:txBody>
          <a:bodyPr>
            <a:spAutoFit/>
          </a:bodyPr>
          <a:lstStyle/>
          <a:p>
            <a:pPr>
              <a:lnSpc>
                <a:spcPct val="100000"/>
              </a:lnSpc>
            </a:pPr>
            <a:r>
              <a:rPr lang="en-US" i="0">
                <a:latin typeface="Verdana" pitchFamily="34" charset="0"/>
              </a:rPr>
              <a:t>The workgroup name identifies the peer-to-peer network that you are creating.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71438" y="0"/>
            <a:ext cx="7848600" cy="762000"/>
          </a:xfrm>
        </p:spPr>
        <p:txBody>
          <a:bodyPr/>
          <a:lstStyle/>
          <a:p>
            <a:r>
              <a:rPr lang="en-US" smtClean="0">
                <a:latin typeface="Arial" charset="0"/>
              </a:rPr>
              <a:t>Turn on file and printer sharing</a:t>
            </a:r>
          </a:p>
        </p:txBody>
      </p:sp>
      <p:pic>
        <p:nvPicPr>
          <p:cNvPr id="11267" name="Picture 2" descr="C:\Users\Lee\Desktop\Pearson\Networking Lesson 9\jpegimages\network5.jpg"/>
          <p:cNvPicPr>
            <a:picLocks noChangeAspect="1" noChangeArrowheads="1"/>
          </p:cNvPicPr>
          <p:nvPr/>
        </p:nvPicPr>
        <p:blipFill>
          <a:blip r:embed="rId3" cstate="print"/>
          <a:srcRect/>
          <a:stretch>
            <a:fillRect/>
          </a:stretch>
        </p:blipFill>
        <p:spPr bwMode="auto">
          <a:xfrm>
            <a:off x="228600" y="1524000"/>
            <a:ext cx="5360988" cy="4191000"/>
          </a:xfrm>
          <a:prstGeom prst="rect">
            <a:avLst/>
          </a:prstGeom>
          <a:noFill/>
          <a:ln w="9525">
            <a:noFill/>
            <a:miter lim="800000"/>
            <a:headEnd/>
            <a:tailEnd/>
          </a:ln>
        </p:spPr>
      </p:pic>
      <p:sp>
        <p:nvSpPr>
          <p:cNvPr id="12292" name="Rectangle 47"/>
          <p:cNvSpPr>
            <a:spLocks noChangeArrowheads="1"/>
          </p:cNvSpPr>
          <p:nvPr/>
        </p:nvSpPr>
        <p:spPr bwMode="auto">
          <a:xfrm>
            <a:off x="5791200" y="1524000"/>
            <a:ext cx="3124200" cy="2438400"/>
          </a:xfrm>
          <a:prstGeom prst="rect">
            <a:avLst/>
          </a:prstGeom>
          <a:noFill/>
          <a:ln w="9525">
            <a:noFill/>
            <a:miter lim="800000"/>
            <a:headEnd/>
            <a:tailEnd/>
          </a:ln>
        </p:spPr>
        <p:txBody>
          <a:bodyPr/>
          <a:lstStyle/>
          <a:p>
            <a:pPr>
              <a:lnSpc>
                <a:spcPct val="100000"/>
              </a:lnSpc>
              <a:defRPr/>
            </a:pPr>
            <a:r>
              <a:rPr lang="en-US" sz="2200" i="0" dirty="0">
                <a:latin typeface="+mn-lt"/>
              </a:rPr>
              <a:t>Be sure to turn on file and printer sharing so that you can share files with other computers on the network.</a:t>
            </a:r>
          </a:p>
        </p:txBody>
      </p:sp>
    </p:spTree>
  </p:cSld>
  <p:clrMapOvr>
    <a:masterClrMapping/>
  </p:clrMapOvr>
</p:sld>
</file>

<file path=ppt/theme/theme1.xml><?xml version="1.0" encoding="utf-8"?>
<a:theme xmlns:a="http://schemas.openxmlformats.org/drawingml/2006/main" name="test1">
  <a:themeElements>
    <a:clrScheme name="test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st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90000"/>
          </a:lnSpc>
          <a:spcBef>
            <a:spcPct val="20000"/>
          </a:spcBef>
          <a:spcAft>
            <a:spcPct val="0"/>
          </a:spcAft>
          <a:buClr>
            <a:srgbClr val="2B5A9C"/>
          </a:buClr>
          <a:buSzPct val="60000"/>
          <a:buFont typeface="Times" pitchFamily="18" charset="0"/>
          <a:buNone/>
          <a:tabLst/>
          <a:defRPr kumimoji="0" lang="en-US" sz="2400" b="0" i="1"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90000"/>
          </a:lnSpc>
          <a:spcBef>
            <a:spcPct val="20000"/>
          </a:spcBef>
          <a:spcAft>
            <a:spcPct val="0"/>
          </a:spcAft>
          <a:buClr>
            <a:srgbClr val="2B5A9C"/>
          </a:buClr>
          <a:buSzPct val="60000"/>
          <a:buFont typeface="Times" pitchFamily="18" charset="0"/>
          <a:buNone/>
          <a:tabLst/>
          <a:defRPr kumimoji="0" lang="en-US" sz="2400" b="0" i="1" u="none" strike="noStrike" cap="none" normalizeH="0" baseline="0" smtClean="0">
            <a:ln>
              <a:noFill/>
            </a:ln>
            <a:solidFill>
              <a:schemeClr val="accent2"/>
            </a:solidFill>
            <a:effectLst/>
            <a:latin typeface="Arial" charset="0"/>
          </a:defRPr>
        </a:defPPr>
      </a:lstStyle>
    </a:lnDef>
  </a:objectDefaults>
  <a:extraClrSchemeLst>
    <a:extraClrScheme>
      <a:clrScheme name="test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st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st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st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st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st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st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st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st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st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st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st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5049</TotalTime>
  <Words>1415</Words>
  <Application>Microsoft Office PowerPoint</Application>
  <PresentationFormat>On-screen Show (4:3)</PresentationFormat>
  <Paragraphs>93</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test1</vt:lpstr>
      <vt:lpstr>Unit 4, Lesson 9  Connecting a Windows XP Peer-to-Peer Network</vt:lpstr>
      <vt:lpstr>Use UTP cable to physically connect the computers</vt:lpstr>
      <vt:lpstr>Use the ping command to check the connection</vt:lpstr>
      <vt:lpstr>Set up local area connection properties</vt:lpstr>
      <vt:lpstr>Run the Network Setup Wizard</vt:lpstr>
      <vt:lpstr>How do the computers connect to the Internet?</vt:lpstr>
      <vt:lpstr>Name the computer</vt:lpstr>
      <vt:lpstr>Name the network</vt:lpstr>
      <vt:lpstr>Turn on file and printer sharing</vt:lpstr>
      <vt:lpstr>Verify that everything is correct</vt:lpstr>
      <vt:lpstr>Wait for the network to configure</vt:lpstr>
      <vt:lpstr>Determine if you need a setup disk</vt:lpstr>
      <vt:lpstr>Check the details of the connection</vt:lpstr>
      <vt:lpstr>Turn off simple file sharing</vt:lpstr>
      <vt:lpstr>Configure folders for file sharing</vt:lpstr>
      <vt:lpstr>Access shared content from My Network Places</vt:lpstr>
    </vt:vector>
  </TitlesOfParts>
  <Company>National Academy Foundation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arothstein</dc:creator>
  <cp:lastModifiedBy>cynth</cp:lastModifiedBy>
  <cp:revision>447</cp:revision>
  <dcterms:created xsi:type="dcterms:W3CDTF">2007-03-02T17:08:03Z</dcterms:created>
  <dcterms:modified xsi:type="dcterms:W3CDTF">2012-06-11T14:41:06Z</dcterms:modified>
</cp:coreProperties>
</file>